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Helvetica"/>
              <a:buChar char="❖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[프로젝트 배경]은 아래와 같은 내용 등으로 구성하여 작성한다.</a:t>
            </a:r>
            <a:endParaRPr sz="400"/>
          </a:p>
          <a:p>
            <a:pPr marL="171450" indent="-57150">
              <a:lnSpc>
                <a:spcPct val="130000"/>
              </a:lnSpc>
              <a:defRPr sz="1100"/>
            </a:pP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Arial"/>
              <a:buChar char="•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프로젝트 주제  및 선정배경</a:t>
            </a:r>
          </a:p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Arial"/>
              <a:buChar char="•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프로젝트 목적</a:t>
            </a:r>
          </a:p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Arial"/>
              <a:buChar char="•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프로젝트 개요 </a:t>
            </a:r>
            <a:br/>
            <a:r>
              <a:t> - 컨셉, 훈련 내용과의 관련성, 개발 환경 등</a:t>
            </a:r>
          </a:p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Arial"/>
              <a:buChar char="•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프로젝트 구조</a:t>
            </a:r>
          </a:p>
          <a:p>
            <a:pPr marL="285750" indent="-222250">
              <a:lnSpc>
                <a:spcPct val="130000"/>
              </a:lnSpc>
              <a:buClr>
                <a:srgbClr val="000000"/>
              </a:buClr>
              <a:buSzPts val="800"/>
              <a:buFont typeface="Arial"/>
              <a:buChar char="•"/>
              <a:defRPr sz="800">
                <a:latin typeface="Malgun Gothic"/>
                <a:ea typeface="Malgun Gothic"/>
                <a:cs typeface="Malgun Gothic"/>
                <a:sym typeface="Malgun Gothic"/>
              </a:defRPr>
            </a:pPr>
            <a:r>
              <a:t>기대효과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0" name="Shape 6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양양 장수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0;p2" descr="Google Shape;10;p2"/>
          <p:cNvPicPr>
            <a:picLocks noChangeAspect="1"/>
          </p:cNvPicPr>
          <p:nvPr/>
        </p:nvPicPr>
        <p:blipFill>
          <a:blip r:embed="rId2">
            <a:extLst/>
          </a:blip>
          <a:srcRect l="15938" t="5294" r="0" b="0"/>
          <a:stretch>
            <a:fillRect/>
          </a:stretch>
        </p:blipFill>
        <p:spPr>
          <a:xfrm flipH="1">
            <a:off x="2210800" y="-60001"/>
            <a:ext cx="7004451" cy="526350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Google Shape;11;p2"/>
          <p:cNvSpPr/>
          <p:nvPr/>
        </p:nvSpPr>
        <p:spPr>
          <a:xfrm>
            <a:off x="-71250" y="-60001"/>
            <a:ext cx="9286500" cy="5263502"/>
          </a:xfrm>
          <a:prstGeom prst="rect">
            <a:avLst/>
          </a:prstGeom>
          <a:solidFill>
            <a:srgbClr val="2B2B2B">
              <a:alpha val="7411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" name="Google Shape;13;p2"/>
          <p:cNvSpPr/>
          <p:nvPr/>
        </p:nvSpPr>
        <p:spPr>
          <a:xfrm>
            <a:off x="1191168" y="848470"/>
            <a:ext cx="301" cy="3434702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" name="Google Shape;14;p2"/>
          <p:cNvSpPr/>
          <p:nvPr/>
        </p:nvSpPr>
        <p:spPr>
          <a:xfrm>
            <a:off x="1152206" y="4245333"/>
            <a:ext cx="3820801" cy="126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" name="Google Shape;15;p2"/>
          <p:cNvSpPr/>
          <p:nvPr/>
        </p:nvSpPr>
        <p:spPr>
          <a:xfrm>
            <a:off x="1152206" y="886595"/>
            <a:ext cx="3782401" cy="201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6" name="Google Shape;16;p2"/>
          <p:cNvSpPr/>
          <p:nvPr/>
        </p:nvSpPr>
        <p:spPr>
          <a:xfrm flipH="1">
            <a:off x="4955004" y="2842421"/>
            <a:ext cx="6001" cy="14526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7" name="제목 텍스트"/>
          <p:cNvSpPr txBox="1"/>
          <p:nvPr>
            <p:ph type="title"/>
          </p:nvPr>
        </p:nvSpPr>
        <p:spPr>
          <a:xfrm>
            <a:off x="1587125" y="1178850"/>
            <a:ext cx="5810700" cy="1602001"/>
          </a:xfrm>
          <a:prstGeom prst="rect">
            <a:avLst/>
          </a:prstGeom>
        </p:spPr>
        <p:txBody>
          <a:bodyPr anchor="ctr"/>
          <a:lstStyle>
            <a:lvl1pPr>
              <a:defRPr b="1" sz="49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8" name="본문 첫 번째 줄…"/>
          <p:cNvSpPr txBox="1"/>
          <p:nvPr>
            <p:ph type="body" sz="quarter" idx="1"/>
          </p:nvPr>
        </p:nvSpPr>
        <p:spPr>
          <a:xfrm>
            <a:off x="5473700" y="2984924"/>
            <a:ext cx="3083100" cy="517501"/>
          </a:xfrm>
          <a:prstGeom prst="rect">
            <a:avLst/>
          </a:prstGeom>
        </p:spPr>
        <p:txBody>
          <a:bodyPr anchor="ctr"/>
          <a:lstStyle>
            <a:lvl1pPr marL="342900" indent="-228600" algn="r">
              <a:buClrTx/>
              <a:buSzTx/>
              <a:buFontTx/>
              <a:buNone/>
              <a:defRPr b="1" sz="1700">
                <a:solidFill>
                  <a:srgbClr val="F3F3F3"/>
                </a:solidFill>
              </a:defRPr>
            </a:lvl1pPr>
            <a:lvl2pPr marL="342900" indent="254000" algn="r">
              <a:buClrTx/>
              <a:buSzTx/>
              <a:buFontTx/>
              <a:buNone/>
              <a:defRPr b="1" sz="1700">
                <a:solidFill>
                  <a:srgbClr val="F3F3F3"/>
                </a:solidFill>
              </a:defRPr>
            </a:lvl2pPr>
            <a:lvl3pPr marL="342900" indent="711200" algn="r">
              <a:buClrTx/>
              <a:buSzTx/>
              <a:buFontTx/>
              <a:buNone/>
              <a:defRPr b="1" sz="1700">
                <a:solidFill>
                  <a:srgbClr val="F3F3F3"/>
                </a:solidFill>
              </a:defRPr>
            </a:lvl3pPr>
            <a:lvl4pPr marL="342900" indent="1168400" algn="r">
              <a:buClrTx/>
              <a:buSzTx/>
              <a:buFontTx/>
              <a:buNone/>
              <a:defRPr b="1" sz="1700">
                <a:solidFill>
                  <a:srgbClr val="F3F3F3"/>
                </a:solidFill>
              </a:defRPr>
            </a:lvl4pPr>
            <a:lvl5pPr marL="342900" indent="1625600" algn="r">
              <a:buClrTx/>
              <a:buSzTx/>
              <a:buFontTx/>
              <a:buNone/>
              <a:defRPr b="1" sz="1700">
                <a:solidFill>
                  <a:srgbClr val="F3F3F3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110" name="본문 첫 번째 줄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73;p12"/>
          <p:cNvSpPr/>
          <p:nvPr/>
        </p:nvSpPr>
        <p:spPr>
          <a:xfrm>
            <a:off x="0" y="-1"/>
            <a:ext cx="9144000" cy="2783702"/>
          </a:xfrm>
          <a:prstGeom prst="rect">
            <a:avLst/>
          </a:prstGeom>
          <a:solidFill>
            <a:srgbClr val="6DA3FD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19" name="Google Shape;74;p12"/>
          <p:cNvSpPr/>
          <p:nvPr/>
        </p:nvSpPr>
        <p:spPr>
          <a:xfrm>
            <a:off x="142199" y="161100"/>
            <a:ext cx="8859601" cy="4821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71" y="0"/>
                </a:moveTo>
                <a:lnTo>
                  <a:pt x="21600" y="0"/>
                </a:lnTo>
                <a:lnTo>
                  <a:pt x="21600" y="16691"/>
                </a:lnTo>
                <a:lnTo>
                  <a:pt x="18929" y="21600"/>
                </a:lnTo>
                <a:lnTo>
                  <a:pt x="0" y="21600"/>
                </a:lnTo>
                <a:lnTo>
                  <a:pt x="0" y="4909"/>
                </a:lnTo>
                <a:close/>
              </a:path>
            </a:pathLst>
          </a:cu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0" name="Google Shape;75;p12"/>
          <p:cNvSpPr/>
          <p:nvPr/>
        </p:nvSpPr>
        <p:spPr>
          <a:xfrm>
            <a:off x="268799" y="325200"/>
            <a:ext cx="8606402" cy="4587300"/>
          </a:xfrm>
          <a:prstGeom prst="rect">
            <a:avLst/>
          </a:prstGeom>
          <a:solidFill>
            <a:srgbClr val="FFFFFF"/>
          </a:solidFill>
          <a:ln>
            <a:solidFill>
              <a:schemeClr val="accent2">
                <a:lumOff val="21764"/>
              </a:schemeClr>
            </a:solidFill>
          </a:ln>
          <a:effectLst>
            <a:outerShdw sx="100000" sy="100000" kx="0" ky="0" algn="b" rotWithShape="0" blurRad="63500" dist="19050" dir="462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sp>
        <p:nvSpPr>
          <p:cNvPr id="121" name="Google Shape;76;p12"/>
          <p:cNvSpPr/>
          <p:nvPr/>
        </p:nvSpPr>
        <p:spPr>
          <a:xfrm>
            <a:off x="8148600" y="56549"/>
            <a:ext cx="428701" cy="781802"/>
          </a:xfrm>
          <a:prstGeom prst="rect">
            <a:avLst/>
          </a:prstGeom>
          <a:solidFill>
            <a:srgbClr val="FFE599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2" name="Google Shape;77;p12"/>
          <p:cNvSpPr/>
          <p:nvPr/>
        </p:nvSpPr>
        <p:spPr>
          <a:xfrm>
            <a:off x="584049" y="885475"/>
            <a:ext cx="4512301" cy="1"/>
          </a:xfrm>
          <a:prstGeom prst="line">
            <a:avLst/>
          </a:prstGeom>
          <a:ln w="28575">
            <a:solidFill>
              <a:srgbClr val="434343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" name="Google Shape;78;p12"/>
          <p:cNvSpPr/>
          <p:nvPr/>
        </p:nvSpPr>
        <p:spPr>
          <a:xfrm>
            <a:off x="5170925" y="845425"/>
            <a:ext cx="80101" cy="80101"/>
          </a:xfrm>
          <a:prstGeom prst="ellipse">
            <a:avLst/>
          </a:prstGeom>
          <a:solidFill>
            <a:srgbClr val="434343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2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3;p3"/>
          <p:cNvSpPr/>
          <p:nvPr/>
        </p:nvSpPr>
        <p:spPr>
          <a:xfrm>
            <a:off x="0" y="-1"/>
            <a:ext cx="9144000" cy="2783702"/>
          </a:xfrm>
          <a:prstGeom prst="rect">
            <a:avLst/>
          </a:prstGeom>
          <a:solidFill>
            <a:srgbClr val="6DA3FD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7" name="Google Shape;24;p3"/>
          <p:cNvSpPr/>
          <p:nvPr/>
        </p:nvSpPr>
        <p:spPr>
          <a:xfrm>
            <a:off x="370999" y="370950"/>
            <a:ext cx="8402101" cy="4401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72" y="0"/>
                </a:moveTo>
                <a:lnTo>
                  <a:pt x="21600" y="0"/>
                </a:lnTo>
                <a:lnTo>
                  <a:pt x="21600" y="16691"/>
                </a:lnTo>
                <a:lnTo>
                  <a:pt x="19028" y="21600"/>
                </a:lnTo>
                <a:lnTo>
                  <a:pt x="0" y="21600"/>
                </a:lnTo>
                <a:lnTo>
                  <a:pt x="0" y="4909"/>
                </a:lnTo>
                <a:close/>
              </a:path>
            </a:pathLst>
          </a:cu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" name="Google Shape;25;p3"/>
          <p:cNvSpPr/>
          <p:nvPr/>
        </p:nvSpPr>
        <p:spPr>
          <a:xfrm>
            <a:off x="3980850" y="2246675"/>
            <a:ext cx="1182301" cy="1214401"/>
          </a:xfrm>
          <a:prstGeom prst="ellipse">
            <a:avLst/>
          </a:prstGeom>
          <a:solidFill>
            <a:srgbClr val="FFFFFF"/>
          </a:solidFill>
          <a:ln w="47625">
            <a:solidFill>
              <a:srgbClr val="6DA3FD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9" name="Google Shape;26;p3"/>
          <p:cNvSpPr/>
          <p:nvPr/>
        </p:nvSpPr>
        <p:spPr>
          <a:xfrm flipV="1">
            <a:off x="1036995" y="1997622"/>
            <a:ext cx="7070101" cy="4501"/>
          </a:xfrm>
          <a:prstGeom prst="line">
            <a:avLst/>
          </a:prstGeom>
          <a:ln w="28575">
            <a:solidFill>
              <a:srgbClr val="C9DAF8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0" name="제목 텍스트"/>
          <p:cNvSpPr txBox="1"/>
          <p:nvPr>
            <p:ph type="title"/>
          </p:nvPr>
        </p:nvSpPr>
        <p:spPr>
          <a:xfrm>
            <a:off x="1305199" y="1525125"/>
            <a:ext cx="6533701" cy="472501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31" name="본문 첫 번째 줄…"/>
          <p:cNvSpPr txBox="1"/>
          <p:nvPr>
            <p:ph type="body" sz="quarter" idx="1"/>
          </p:nvPr>
        </p:nvSpPr>
        <p:spPr>
          <a:xfrm>
            <a:off x="1652850" y="3621325"/>
            <a:ext cx="1545301" cy="652501"/>
          </a:xfrm>
          <a:prstGeom prst="rect">
            <a:avLst/>
          </a:prstGeom>
        </p:spPr>
        <p:txBody>
          <a:bodyPr anchor="ctr"/>
          <a:lstStyle>
            <a:lvl1pPr marL="342900" indent="-228600" algn="ct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1pPr>
            <a:lvl2pPr marL="342900" indent="254000" algn="ct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2pPr>
            <a:lvl3pPr marL="342900" indent="711200" algn="ct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3pPr>
            <a:lvl4pPr marL="342900" indent="1168400" algn="ct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4pPr>
            <a:lvl5pPr marL="342900" indent="1625600" algn="ctr">
              <a:buClrTx/>
              <a:buSzTx/>
              <a:buFontTx/>
              <a:buNone/>
              <a:defRPr b="1">
                <a:solidFill>
                  <a:srgbClr val="FFFFFF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2" name="Google Shape;31;p3"/>
          <p:cNvSpPr/>
          <p:nvPr/>
        </p:nvSpPr>
        <p:spPr>
          <a:xfrm>
            <a:off x="6127350" y="2246675"/>
            <a:ext cx="1182301" cy="1214401"/>
          </a:xfrm>
          <a:prstGeom prst="ellipse">
            <a:avLst/>
          </a:prstGeom>
          <a:solidFill>
            <a:srgbClr val="FFFFFF"/>
          </a:solidFill>
          <a:ln w="47625">
            <a:solidFill>
              <a:srgbClr val="6DA3FD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3" name="Google Shape;32;p3"/>
          <p:cNvSpPr/>
          <p:nvPr/>
        </p:nvSpPr>
        <p:spPr>
          <a:xfrm>
            <a:off x="1834350" y="2246675"/>
            <a:ext cx="1182301" cy="1214401"/>
          </a:xfrm>
          <a:prstGeom prst="ellipse">
            <a:avLst/>
          </a:prstGeom>
          <a:solidFill>
            <a:srgbClr val="FFFFFF"/>
          </a:solidFill>
          <a:ln w="47625">
            <a:solidFill>
              <a:srgbClr val="6DA3FD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2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1" name="본문 첫 번째 줄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2" name="Google Shape;41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45;p6"/>
          <p:cNvSpPr/>
          <p:nvPr/>
        </p:nvSpPr>
        <p:spPr>
          <a:xfrm>
            <a:off x="-71250" y="-60001"/>
            <a:ext cx="9286500" cy="5263502"/>
          </a:xfrm>
          <a:prstGeom prst="rect">
            <a:avLst/>
          </a:prstGeom>
          <a:solidFill>
            <a:srgbClr val="2B2B2B">
              <a:alpha val="8587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" name="Google Shape;46;p6"/>
          <p:cNvSpPr/>
          <p:nvPr/>
        </p:nvSpPr>
        <p:spPr>
          <a:xfrm>
            <a:off x="1191168" y="848470"/>
            <a:ext cx="301" cy="3434702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2" name="Google Shape;47;p6"/>
          <p:cNvSpPr/>
          <p:nvPr/>
        </p:nvSpPr>
        <p:spPr>
          <a:xfrm>
            <a:off x="1152206" y="4245333"/>
            <a:ext cx="3820801" cy="126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3" name="Google Shape;48;p6"/>
          <p:cNvSpPr/>
          <p:nvPr/>
        </p:nvSpPr>
        <p:spPr>
          <a:xfrm>
            <a:off x="1152206" y="886595"/>
            <a:ext cx="3782401" cy="201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4" name="Google Shape;49;p6"/>
          <p:cNvSpPr/>
          <p:nvPr/>
        </p:nvSpPr>
        <p:spPr>
          <a:xfrm flipH="1">
            <a:off x="4955004" y="2842421"/>
            <a:ext cx="6001" cy="1452601"/>
          </a:xfrm>
          <a:prstGeom prst="line">
            <a:avLst/>
          </a:prstGeom>
          <a:ln w="104775">
            <a:solidFill>
              <a:srgbClr val="6D9EEB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65" name="제목 텍스트"/>
          <p:cNvSpPr txBox="1"/>
          <p:nvPr>
            <p:ph type="title"/>
          </p:nvPr>
        </p:nvSpPr>
        <p:spPr>
          <a:xfrm>
            <a:off x="1587125" y="1178850"/>
            <a:ext cx="5810700" cy="1602001"/>
          </a:xfrm>
          <a:prstGeom prst="rect">
            <a:avLst/>
          </a:prstGeom>
        </p:spPr>
        <p:txBody>
          <a:bodyPr anchor="ctr"/>
          <a:lstStyle>
            <a:lvl1pPr>
              <a:defRPr b="1" sz="4900">
                <a:solidFill>
                  <a:srgbClr val="FFFFFF"/>
                </a:solidFill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제목 텍스트</a:t>
            </a:r>
          </a:p>
        </p:txBody>
      </p:sp>
      <p:sp>
        <p:nvSpPr>
          <p:cNvPr id="8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9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1" name="제목 텍스트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제목 텍스트</a:t>
            </a:r>
          </a:p>
        </p:txBody>
      </p:sp>
      <p:sp>
        <p:nvSpPr>
          <p:cNvPr id="92" name="본문 첫 번째 줄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3" name="Google Shape;62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본문 첫 번째 줄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25.png"/><Relationship Id="rId6" Type="http://schemas.openxmlformats.org/officeDocument/2006/relationships/image" Target="../media/image6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8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8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8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8.png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23.png"/><Relationship Id="rId6" Type="http://schemas.openxmlformats.org/officeDocument/2006/relationships/image" Target="../media/image11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8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7.png"/><Relationship Id="rId4" Type="http://schemas.openxmlformats.org/officeDocument/2006/relationships/image" Target="../media/image128.png"/><Relationship Id="rId5" Type="http://schemas.openxmlformats.org/officeDocument/2006/relationships/image" Target="../media/image123.png"/><Relationship Id="rId6" Type="http://schemas.openxmlformats.org/officeDocument/2006/relationships/image" Target="../media/image125.png"/><Relationship Id="rId7" Type="http://schemas.openxmlformats.org/officeDocument/2006/relationships/image" Target="../media/image10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9.png"/><Relationship Id="rId5" Type="http://schemas.openxmlformats.org/officeDocument/2006/relationships/image" Target="../media/image118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3.png"/><Relationship Id="rId3" Type="http://schemas.openxmlformats.org/officeDocument/2006/relationships/image" Target="../media/image112.png"/><Relationship Id="rId4" Type="http://schemas.openxmlformats.org/officeDocument/2006/relationships/image" Target="../media/image114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15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23.png"/><Relationship Id="rId6" Type="http://schemas.openxmlformats.org/officeDocument/2006/relationships/image" Target="../media/image13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5.png"/><Relationship Id="rId3" Type="http://schemas.openxmlformats.org/officeDocument/2006/relationships/image" Target="../media/image124.png"/><Relationship Id="rId4" Type="http://schemas.openxmlformats.org/officeDocument/2006/relationships/image" Target="../media/image134.png"/><Relationship Id="rId5" Type="http://schemas.openxmlformats.org/officeDocument/2006/relationships/image" Target="../media/image126.png"/><Relationship Id="rId6" Type="http://schemas.openxmlformats.org/officeDocument/2006/relationships/image" Target="../media/image13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27.png"/><Relationship Id="rId6" Type="http://schemas.openxmlformats.org/officeDocument/2006/relationships/image" Target="../media/image139.png"/><Relationship Id="rId7" Type="http://schemas.openxmlformats.org/officeDocument/2006/relationships/image" Target="../media/image128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140.png"/><Relationship Id="rId4" Type="http://schemas.openxmlformats.org/officeDocument/2006/relationships/image" Target="../media/image14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2.png"/><Relationship Id="rId3" Type="http://schemas.openxmlformats.org/officeDocument/2006/relationships/image" Target="../media/image111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kosis.kr/statHtml/statHtml.do?orgId=101&amp;tblId=DT_1B26001_A01&amp;conn_path=I2" TargetMode="External"/><Relationship Id="rId3" Type="http://schemas.openxmlformats.org/officeDocument/2006/relationships/hyperlink" Target="https://kosis.kr/statHtml/statHtml.do?orgId=101&amp;tblId=DT_1FS1001&amp;conn_path=I2" TargetMode="External"/><Relationship Id="rId4" Type="http://schemas.openxmlformats.org/officeDocument/2006/relationships/hyperlink" Target="https://kosis.kr/statHtml/statHtml.do?orgId=101&amp;tblId=DT_1B80A18&amp;conn_path=I2" TargetMode="External"/><Relationship Id="rId5" Type="http://schemas.openxmlformats.org/officeDocument/2006/relationships/hyperlink" Target="https://kosis.kr/statHtml/statHtml.do?orgId=101&amp;tblId=DT_1YL202005&amp;conn_path=I2" TargetMode="External"/><Relationship Id="rId6" Type="http://schemas.openxmlformats.org/officeDocument/2006/relationships/hyperlink" Target="https://kosis.kr/statHtml/statHtml.do?orgId=101&amp;tblId=DT_1ES3C01S&amp;conn_path=I2" TargetMode="External"/><Relationship Id="rId7" Type="http://schemas.openxmlformats.org/officeDocument/2006/relationships/hyperlink" Target="https://kosis.kr/statHtml/statHtml.do?orgId=101&amp;tblId=DT_1YL21291E&amp;conn_path=I2" TargetMode="External"/><Relationship Id="rId8" Type="http://schemas.openxmlformats.org/officeDocument/2006/relationships/hyperlink" Target="https://kosis.kr/statHtml/statHtml.do?orgId=101&amp;tblId=DT_1YL20921&amp;conn_path=I2" TargetMode="External"/><Relationship Id="rId9" Type="http://schemas.openxmlformats.org/officeDocument/2006/relationships/hyperlink" Target="https://kosis.kr/statHtml/statHtml.do?orgId=101&amp;tblId=DT_1ES3A05S&amp;conn_path=I2" TargetMode="External"/><Relationship Id="rId10" Type="http://schemas.openxmlformats.org/officeDocument/2006/relationships/hyperlink" Target="https://www.letskorail.com/ebizprd/stationKtxList.do" TargetMode="External"/><Relationship Id="rId11" Type="http://schemas.openxmlformats.org/officeDocument/2006/relationships/hyperlink" Target="https://www.mois.go.kr/frt/bbs/type001/commonSelectBoardArticle.do?bbsId=BBSMSTR_000000000055&amp;nttId=60378" TargetMode="External"/><Relationship Id="rId12" Type="http://schemas.openxmlformats.org/officeDocument/2006/relationships/hyperlink" Target="https://kosis.kr/statHtml/statHtml.do?orgId=101&amp;tblId=DT_1B040M5&amp;conn_path=I2" TargetMode="External"/><Relationship Id="rId13" Type="http://schemas.openxmlformats.org/officeDocument/2006/relationships/hyperlink" Target="https://map.naver.com/v5/search/%ED%8C%8C%EB%A6%AC%EB%B0%94%EA%B2%8C%ED%8A%B8?c=14112501.7620353,4506567.5944179,15,0,0,0,dh" TargetMode="External"/><Relationship Id="rId14" Type="http://schemas.openxmlformats.org/officeDocument/2006/relationships/hyperlink" Target="https://www.tlj.co.kr:7008/store/search.asp" TargetMode="External"/><Relationship Id="rId15" Type="http://schemas.openxmlformats.org/officeDocument/2006/relationships/hyperlink" Target="https://kosis.kr/statHtml/statHtml.do?orgId=101&amp;tblId=DT_1B81A03&amp;conn_path=I2" TargetMode="External"/><Relationship Id="rId16" Type="http://schemas.openxmlformats.org/officeDocument/2006/relationships/hyperlink" Target="https://kosis.kr/statHtml/statHtml.do?orgId=101&amp;tblId=DT_1ES3A03_A01S&amp;conn_path=I2" TargetMode="External"/><Relationship Id="rId17" Type="http://schemas.openxmlformats.org/officeDocument/2006/relationships/hyperlink" Target="https://kosis.kr/statHtml/statHtml.do?orgId=354&amp;tblId=DT_HIRA4B&amp;conn_path=I2" TargetMode="External"/><Relationship Id="rId18" Type="http://schemas.openxmlformats.org/officeDocument/2006/relationships/hyperlink" Target="https://kosis.kr/statHtml/statHtml.do?orgId=101&amp;tblId=DT_1JC1501&amp;conn_path=I2" TargetMode="External"/><Relationship Id="rId19" Type="http://schemas.openxmlformats.org/officeDocument/2006/relationships/hyperlink" Target="https://kosis.kr/statHtml/statHtml.do?orgId=101&amp;tblId=DT_1BC1601&amp;conn_path=I2" TargetMode="External"/><Relationship Id="rId20" Type="http://schemas.openxmlformats.org/officeDocument/2006/relationships/hyperlink" Target="https://kosis.kr/statHtml/statHtml.do?orgId=101&amp;tblId=DT_1PL1502&amp;conn_path=I2" TargetMode="External"/><Relationship Id="rId21" Type="http://schemas.openxmlformats.org/officeDocument/2006/relationships/hyperlink" Target="https://www.forest.go.kr/kfsweb/kfi/kfs/cms/cmsView.do?mn=NKFS_04_05_01&amp;cmsId=FC_000065" TargetMode="External"/><Relationship Id="rId22" Type="http://schemas.openxmlformats.org/officeDocument/2006/relationships/hyperlink" Target="https://stat.molit.go.kr/portal/cate/statMetaView.do?hRsId=65" TargetMode="Externa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84;p13"/>
          <p:cNvSpPr txBox="1"/>
          <p:nvPr>
            <p:ph type="ctrTitle"/>
          </p:nvPr>
        </p:nvSpPr>
        <p:spPr>
          <a:xfrm>
            <a:off x="1599699" y="1088024"/>
            <a:ext cx="7085402" cy="1602001"/>
          </a:xfrm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t>빅데이터 활용 프로젝트</a:t>
            </a:r>
          </a:p>
          <a:p>
            <a:pPr>
              <a:defRPr sz="4100">
                <a:solidFill>
                  <a:srgbClr val="6DA3FD"/>
                </a:solidFill>
              </a:defRPr>
            </a:pPr>
            <a:r>
              <a:t>인구감소지역 분석</a:t>
            </a:r>
          </a:p>
        </p:txBody>
      </p:sp>
      <p:sp>
        <p:nvSpPr>
          <p:cNvPr id="134" name="Google Shape;85;p13"/>
          <p:cNvSpPr txBox="1"/>
          <p:nvPr>
            <p:ph type="subTitle" sz="quarter" idx="1"/>
          </p:nvPr>
        </p:nvSpPr>
        <p:spPr>
          <a:xfrm>
            <a:off x="5744000" y="3499863"/>
            <a:ext cx="2767801" cy="442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  <a:defRPr sz="1500">
                <a:solidFill>
                  <a:srgbClr val="B7B7B7"/>
                </a:solidFill>
              </a:defRPr>
            </a:lvl1pPr>
          </a:lstStyle>
          <a:p>
            <a:pPr/>
            <a:r>
              <a:t>버겁조</a:t>
            </a:r>
          </a:p>
        </p:txBody>
      </p:sp>
      <p:sp>
        <p:nvSpPr>
          <p:cNvPr id="135" name="Google Shape;86;p13"/>
          <p:cNvSpPr txBox="1"/>
          <p:nvPr/>
        </p:nvSpPr>
        <p:spPr>
          <a:xfrm>
            <a:off x="5646499" y="3782700"/>
            <a:ext cx="2865301" cy="44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r">
              <a:lnSpc>
                <a:spcPct val="115000"/>
              </a:lnSpc>
              <a:spcBef>
                <a:spcPts val="1200"/>
              </a:spcBef>
              <a:defRPr b="1" sz="1500">
                <a:solidFill>
                  <a:srgbClr val="FFFFFF"/>
                </a:solidFill>
              </a:defRPr>
            </a:lvl1pPr>
          </a:lstStyle>
          <a:p>
            <a:pPr/>
            <a:r>
              <a:t>강민구 이준희 김주희</a:t>
            </a:r>
          </a:p>
        </p:txBody>
      </p:sp>
      <p:sp>
        <p:nvSpPr>
          <p:cNvPr id="136" name="Google Shape;87;p13"/>
          <p:cNvSpPr txBox="1"/>
          <p:nvPr/>
        </p:nvSpPr>
        <p:spPr>
          <a:xfrm>
            <a:off x="4489199" y="2865838"/>
            <a:ext cx="4022701" cy="721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r">
              <a:defRPr b="1" sz="1700">
                <a:solidFill>
                  <a:srgbClr val="F3F3F3"/>
                </a:solidFill>
              </a:defRPr>
            </a:pPr>
            <a:r>
              <a:t>융복합 프로젝트형 빅데이터 분석</a:t>
            </a:r>
          </a:p>
          <a:p>
            <a:pPr algn="r">
              <a:defRPr b="1" sz="1700">
                <a:solidFill>
                  <a:srgbClr val="F3F3F3"/>
                </a:solidFill>
              </a:defRPr>
            </a:pPr>
            <a:r>
              <a:t>서비스 개발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09;p22"/>
          <p:cNvSpPr txBox="1"/>
          <p:nvPr>
            <p:ph type="title"/>
          </p:nvPr>
        </p:nvSpPr>
        <p:spPr>
          <a:xfrm>
            <a:off x="1305200" y="1525125"/>
            <a:ext cx="6533699" cy="472501"/>
          </a:xfrm>
          <a:prstGeom prst="rect">
            <a:avLst/>
          </a:prstGeom>
        </p:spPr>
        <p:txBody>
          <a:bodyPr/>
          <a:lstStyle>
            <a:lvl1pPr defTabSz="658368">
              <a:defRPr sz="1800"/>
            </a:lvl1pPr>
          </a:lstStyle>
          <a:p>
            <a:pPr/>
            <a:r>
              <a:t>자료 수집 및 분석 시각화</a:t>
            </a:r>
          </a:p>
        </p:txBody>
      </p:sp>
      <p:sp>
        <p:nvSpPr>
          <p:cNvPr id="252" name="Google Shape;210;p22"/>
          <p:cNvSpPr txBox="1"/>
          <p:nvPr>
            <p:ph type="body" sz="quarter" idx="1"/>
          </p:nvPr>
        </p:nvSpPr>
        <p:spPr>
          <a:xfrm>
            <a:off x="1665750" y="3545125"/>
            <a:ext cx="1545301" cy="652501"/>
          </a:xfrm>
          <a:prstGeom prst="rect">
            <a:avLst/>
          </a:prstGeom>
        </p:spPr>
        <p:txBody>
          <a:bodyPr/>
          <a:lstStyle>
            <a:lvl1pPr marL="0" indent="0" defTabSz="905255">
              <a:lnSpc>
                <a:spcPct val="92000"/>
              </a:lnSpc>
              <a:spcBef>
                <a:spcPts val="1100"/>
              </a:spcBef>
              <a:defRPr sz="1485"/>
            </a:lvl1pPr>
          </a:lstStyle>
          <a:p>
            <a:pPr/>
            <a:r>
              <a:t>자료 수집 및      전처리</a:t>
            </a:r>
          </a:p>
        </p:txBody>
      </p:sp>
      <p:sp>
        <p:nvSpPr>
          <p:cNvPr id="253" name="Google Shape;211;p22"/>
          <p:cNvSpPr txBox="1"/>
          <p:nvPr/>
        </p:nvSpPr>
        <p:spPr>
          <a:xfrm>
            <a:off x="3812249" y="35451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905255">
              <a:lnSpc>
                <a:spcPct val="92000"/>
              </a:lnSpc>
              <a:spcBef>
                <a:spcPts val="1100"/>
              </a:spcBef>
              <a:defRPr b="1" sz="1485">
                <a:solidFill>
                  <a:srgbClr val="FFFFFF"/>
                </a:solidFill>
              </a:defRPr>
            </a:lvl1pPr>
          </a:lstStyle>
          <a:p>
            <a:pPr/>
            <a:r>
              <a:t>인구감소지표     분류별 시각화</a:t>
            </a:r>
          </a:p>
        </p:txBody>
      </p:sp>
      <p:sp>
        <p:nvSpPr>
          <p:cNvPr id="254" name="Google Shape;212;p22"/>
          <p:cNvSpPr txBox="1"/>
          <p:nvPr/>
        </p:nvSpPr>
        <p:spPr>
          <a:xfrm>
            <a:off x="3923900" y="614524"/>
            <a:ext cx="1296301" cy="85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b="1" sz="4100">
                <a:solidFill>
                  <a:srgbClr val="EFEFEF"/>
                </a:solidFill>
              </a:defRPr>
            </a:lvl1pPr>
          </a:lstStyle>
          <a:p>
            <a:pPr/>
            <a:r>
              <a:t>02.</a:t>
            </a:r>
          </a:p>
        </p:txBody>
      </p:sp>
      <p:pic>
        <p:nvPicPr>
          <p:cNvPr id="255" name="Google Shape;213;p22" descr="Google Shape;213;p22"/>
          <p:cNvPicPr>
            <a:picLocks noChangeAspect="1"/>
          </p:cNvPicPr>
          <p:nvPr/>
        </p:nvPicPr>
        <p:blipFill>
          <a:blip r:embed="rId2">
            <a:extLst/>
          </a:blip>
          <a:srcRect l="0" t="0" r="0" b="6206"/>
          <a:stretch>
            <a:fillRect/>
          </a:stretch>
        </p:blipFill>
        <p:spPr>
          <a:xfrm>
            <a:off x="1990949" y="2381474"/>
            <a:ext cx="894901" cy="951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12" y="0"/>
                </a:moveTo>
                <a:cubicBezTo>
                  <a:pt x="2018" y="0"/>
                  <a:pt x="0" y="1897"/>
                  <a:pt x="0" y="4243"/>
                </a:cubicBezTo>
                <a:lnTo>
                  <a:pt x="0" y="17348"/>
                </a:lnTo>
                <a:cubicBezTo>
                  <a:pt x="0" y="19694"/>
                  <a:pt x="2018" y="21600"/>
                  <a:pt x="4512" y="21600"/>
                </a:cubicBezTo>
                <a:lnTo>
                  <a:pt x="17079" y="21600"/>
                </a:lnTo>
                <a:cubicBezTo>
                  <a:pt x="19573" y="21600"/>
                  <a:pt x="21600" y="19694"/>
                  <a:pt x="21600" y="17348"/>
                </a:cubicBezTo>
                <a:lnTo>
                  <a:pt x="21600" y="4243"/>
                </a:lnTo>
                <a:cubicBezTo>
                  <a:pt x="21600" y="1897"/>
                  <a:pt x="19573" y="0"/>
                  <a:pt x="17079" y="0"/>
                </a:cubicBezTo>
                <a:lnTo>
                  <a:pt x="4512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6" name="Google Shape;214;p22"/>
          <p:cNvSpPr txBox="1"/>
          <p:nvPr/>
        </p:nvSpPr>
        <p:spPr>
          <a:xfrm>
            <a:off x="5958749" y="3531699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905255">
              <a:lnSpc>
                <a:spcPct val="92000"/>
              </a:lnSpc>
              <a:spcBef>
                <a:spcPts val="1100"/>
              </a:spcBef>
              <a:defRPr b="1" sz="1485">
                <a:solidFill>
                  <a:srgbClr val="FFFFFF"/>
                </a:solidFill>
              </a:defRPr>
            </a:lvl1pPr>
          </a:lstStyle>
          <a:p>
            <a:pPr/>
            <a:r>
              <a:t>인구감소지역     시각화</a:t>
            </a:r>
          </a:p>
        </p:txBody>
      </p:sp>
      <p:pic>
        <p:nvPicPr>
          <p:cNvPr id="257" name="Google Shape;215;p22" descr="Google Shape;215;p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4550" y="2409825"/>
            <a:ext cx="894901" cy="89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Google Shape;216;p22" descr="Google Shape;216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64899" y="2474374"/>
            <a:ext cx="732976" cy="732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21;p23"/>
          <p:cNvSpPr/>
          <p:nvPr/>
        </p:nvSpPr>
        <p:spPr>
          <a:xfrm>
            <a:off x="815800" y="1164024"/>
            <a:ext cx="2268300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261" name="Google Shape;222;p23" descr="Google Shape;222;p23"/>
          <p:cNvPicPr>
            <a:picLocks noChangeAspect="1"/>
          </p:cNvPicPr>
          <p:nvPr/>
        </p:nvPicPr>
        <p:blipFill>
          <a:blip r:embed="rId2">
            <a:extLst/>
          </a:blip>
          <a:srcRect l="0" t="0" r="24862" b="0"/>
          <a:stretch>
            <a:fillRect/>
          </a:stretch>
        </p:blipFill>
        <p:spPr>
          <a:xfrm>
            <a:off x="904299" y="1238649"/>
            <a:ext cx="2268302" cy="299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grpSp>
        <p:nvGrpSpPr>
          <p:cNvPr id="264" name="Google Shape;223;p23"/>
          <p:cNvGrpSpPr/>
          <p:nvPr/>
        </p:nvGrpSpPr>
        <p:grpSpPr>
          <a:xfrm>
            <a:off x="815800" y="4302824"/>
            <a:ext cx="2387701" cy="307801"/>
            <a:chOff x="0" y="0"/>
            <a:chExt cx="2387699" cy="307800"/>
          </a:xfrm>
        </p:grpSpPr>
        <p:sp>
          <p:nvSpPr>
            <p:cNvPr id="262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63" name="KOSIS, 국가통계포털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KOSIS, 국가통계포털</a:t>
              </a:r>
            </a:p>
          </p:txBody>
        </p:sp>
      </p:grpSp>
      <p:sp>
        <p:nvSpPr>
          <p:cNvPr id="265" name="Google Shape;224;p23"/>
          <p:cNvSpPr/>
          <p:nvPr/>
        </p:nvSpPr>
        <p:spPr>
          <a:xfrm>
            <a:off x="3403150" y="1164024"/>
            <a:ext cx="2268300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66" name="Google Shape;225;p23"/>
          <p:cNvSpPr/>
          <p:nvPr/>
        </p:nvSpPr>
        <p:spPr>
          <a:xfrm>
            <a:off x="5990499" y="1164024"/>
            <a:ext cx="2268301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267" name="Google Shape;226;p23" descr="Google Shape;226;p2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484"/>
          <a:stretch>
            <a:fillRect/>
          </a:stretch>
        </p:blipFill>
        <p:spPr>
          <a:xfrm>
            <a:off x="3493475" y="1238649"/>
            <a:ext cx="2268301" cy="29946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grpSp>
        <p:nvGrpSpPr>
          <p:cNvPr id="270" name="Google Shape;227;p23"/>
          <p:cNvGrpSpPr/>
          <p:nvPr/>
        </p:nvGrpSpPr>
        <p:grpSpPr>
          <a:xfrm>
            <a:off x="3378150" y="4302824"/>
            <a:ext cx="2387700" cy="307801"/>
            <a:chOff x="0" y="0"/>
            <a:chExt cx="2387699" cy="307800"/>
          </a:xfrm>
        </p:grpSpPr>
        <p:sp>
          <p:nvSpPr>
            <p:cNvPr id="268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69" name="산림청, 산지정보조회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산림청, 산지정보조회</a:t>
              </a:r>
            </a:p>
          </p:txBody>
        </p:sp>
      </p:grpSp>
      <p:grpSp>
        <p:nvGrpSpPr>
          <p:cNvPr id="273" name="Google Shape;228;p23"/>
          <p:cNvGrpSpPr/>
          <p:nvPr/>
        </p:nvGrpSpPr>
        <p:grpSpPr>
          <a:xfrm>
            <a:off x="6022949" y="4302824"/>
            <a:ext cx="2387701" cy="307801"/>
            <a:chOff x="0" y="0"/>
            <a:chExt cx="2387699" cy="307800"/>
          </a:xfrm>
        </p:grpSpPr>
        <p:sp>
          <p:nvSpPr>
            <p:cNvPr id="271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72" name="Korail, KTX역 조회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Korail, KTX역 조회</a:t>
              </a:r>
            </a:p>
          </p:txBody>
        </p:sp>
      </p:grpSp>
      <p:pic>
        <p:nvPicPr>
          <p:cNvPr id="274" name="Google Shape;229;p23" descr="Google Shape;229;p23"/>
          <p:cNvPicPr>
            <a:picLocks noChangeAspect="1"/>
          </p:cNvPicPr>
          <p:nvPr/>
        </p:nvPicPr>
        <p:blipFill>
          <a:blip r:embed="rId4">
            <a:extLst/>
          </a:blip>
          <a:srcRect l="0" t="0" r="18039" b="0"/>
          <a:stretch>
            <a:fillRect/>
          </a:stretch>
        </p:blipFill>
        <p:spPr>
          <a:xfrm>
            <a:off x="6082650" y="1238649"/>
            <a:ext cx="2268300" cy="29946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sp>
        <p:nvSpPr>
          <p:cNvPr id="275" name="Google Shape;230;p23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자료 수집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35;p24"/>
          <p:cNvSpPr/>
          <p:nvPr/>
        </p:nvSpPr>
        <p:spPr>
          <a:xfrm>
            <a:off x="815800" y="1164024"/>
            <a:ext cx="2268300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280" name="Google Shape;236;p24"/>
          <p:cNvGrpSpPr/>
          <p:nvPr/>
        </p:nvGrpSpPr>
        <p:grpSpPr>
          <a:xfrm>
            <a:off x="815800" y="4302824"/>
            <a:ext cx="2387701" cy="307801"/>
            <a:chOff x="0" y="0"/>
            <a:chExt cx="2387699" cy="307800"/>
          </a:xfrm>
        </p:grpSpPr>
        <p:sp>
          <p:nvSpPr>
            <p:cNvPr id="278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79" name="뚜레쥬르 홈페이지, 매장 안내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뚜레쥬르 홈페이지, 매장 안내</a:t>
              </a:r>
            </a:p>
          </p:txBody>
        </p:sp>
      </p:grpSp>
      <p:sp>
        <p:nvSpPr>
          <p:cNvPr id="281" name="Google Shape;237;p24"/>
          <p:cNvSpPr/>
          <p:nvPr/>
        </p:nvSpPr>
        <p:spPr>
          <a:xfrm>
            <a:off x="3403150" y="1164024"/>
            <a:ext cx="2268300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82" name="Google Shape;238;p24"/>
          <p:cNvSpPr/>
          <p:nvPr/>
        </p:nvSpPr>
        <p:spPr>
          <a:xfrm>
            <a:off x="5990499" y="1164024"/>
            <a:ext cx="2268301" cy="2994601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285" name="Google Shape;239;p24"/>
          <p:cNvGrpSpPr/>
          <p:nvPr/>
        </p:nvGrpSpPr>
        <p:grpSpPr>
          <a:xfrm>
            <a:off x="3378150" y="4302824"/>
            <a:ext cx="2387700" cy="307801"/>
            <a:chOff x="0" y="0"/>
            <a:chExt cx="2387699" cy="307800"/>
          </a:xfrm>
        </p:grpSpPr>
        <p:sp>
          <p:nvSpPr>
            <p:cNvPr id="283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84" name="국도교통 통계누리, 도로교량 및 터널 현황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국도교통 통계누리, 도로교량 및 터널 현황</a:t>
              </a:r>
            </a:p>
          </p:txBody>
        </p:sp>
      </p:grpSp>
      <p:grpSp>
        <p:nvGrpSpPr>
          <p:cNvPr id="288" name="Google Shape;240;p24"/>
          <p:cNvGrpSpPr/>
          <p:nvPr/>
        </p:nvGrpSpPr>
        <p:grpSpPr>
          <a:xfrm>
            <a:off x="6022949" y="4302824"/>
            <a:ext cx="2387701" cy="307801"/>
            <a:chOff x="0" y="0"/>
            <a:chExt cx="2387699" cy="307800"/>
          </a:xfrm>
        </p:grpSpPr>
        <p:sp>
          <p:nvSpPr>
            <p:cNvPr id="286" name="직사각형"/>
            <p:cNvSpPr/>
            <p:nvPr/>
          </p:nvSpPr>
          <p:spPr>
            <a:xfrm>
              <a:off x="0" y="-1"/>
              <a:ext cx="2387700" cy="3078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</a:p>
          </p:txBody>
        </p:sp>
        <p:sp>
          <p:nvSpPr>
            <p:cNvPr id="287" name="Kakao developer, 좌표"/>
            <p:cNvSpPr txBox="1"/>
            <p:nvPr/>
          </p:nvSpPr>
          <p:spPr>
            <a:xfrm>
              <a:off x="0" y="2512"/>
              <a:ext cx="2387700" cy="302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800"/>
              </a:lvl1pPr>
            </a:lstStyle>
            <a:p>
              <a:pPr/>
              <a:r>
                <a:t>Kakao developer, 좌표</a:t>
              </a:r>
            </a:p>
          </p:txBody>
        </p:sp>
      </p:grpSp>
      <p:sp>
        <p:nvSpPr>
          <p:cNvPr id="289" name="Google Shape;241;p24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자료 수집</a:t>
            </a:r>
          </a:p>
        </p:txBody>
      </p:sp>
      <p:pic>
        <p:nvPicPr>
          <p:cNvPr id="290" name="Google Shape;242;p24" descr="Google Shape;242;p24"/>
          <p:cNvPicPr>
            <a:picLocks noChangeAspect="1"/>
          </p:cNvPicPr>
          <p:nvPr/>
        </p:nvPicPr>
        <p:blipFill>
          <a:blip r:embed="rId2">
            <a:extLst/>
          </a:blip>
          <a:srcRect l="0" t="0" r="2591" b="0"/>
          <a:stretch>
            <a:fillRect/>
          </a:stretch>
        </p:blipFill>
        <p:spPr>
          <a:xfrm>
            <a:off x="935199" y="1238649"/>
            <a:ext cx="2268303" cy="2994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91" name="Google Shape;243;p24" descr="Google Shape;243;p24"/>
          <p:cNvPicPr>
            <a:picLocks noChangeAspect="1"/>
          </p:cNvPicPr>
          <p:nvPr/>
        </p:nvPicPr>
        <p:blipFill>
          <a:blip r:embed="rId3">
            <a:extLst/>
          </a:blip>
          <a:srcRect l="0" t="0" r="2619" b="0"/>
          <a:stretch>
            <a:fillRect/>
          </a:stretch>
        </p:blipFill>
        <p:spPr>
          <a:xfrm>
            <a:off x="3508925" y="1246712"/>
            <a:ext cx="2268301" cy="297847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  <p:pic>
        <p:nvPicPr>
          <p:cNvPr id="292" name="Google Shape;244;p24" descr="Google Shape;244;p24"/>
          <p:cNvPicPr>
            <a:picLocks noChangeAspect="1"/>
          </p:cNvPicPr>
          <p:nvPr/>
        </p:nvPicPr>
        <p:blipFill>
          <a:blip r:embed="rId4">
            <a:extLst/>
          </a:blip>
          <a:srcRect l="0" t="0" r="14973" b="0"/>
          <a:stretch>
            <a:fillRect/>
          </a:stretch>
        </p:blipFill>
        <p:spPr>
          <a:xfrm>
            <a:off x="6082650" y="1246724"/>
            <a:ext cx="2268300" cy="297845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49;p25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연평균 인구 증감률</a:t>
            </a:r>
          </a:p>
        </p:txBody>
      </p:sp>
      <p:pic>
        <p:nvPicPr>
          <p:cNvPr id="295" name="Google Shape;250;p25" descr="Google Shape;25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750" y="1061217"/>
            <a:ext cx="3978996" cy="3019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Google Shape;251;p25" descr="Google Shape;251;p2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4747" y="1124053"/>
            <a:ext cx="3896227" cy="2956875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Google Shape;253;p25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grpSp>
        <p:nvGrpSpPr>
          <p:cNvPr id="302" name="Google Shape;254;p25"/>
          <p:cNvGrpSpPr/>
          <p:nvPr/>
        </p:nvGrpSpPr>
        <p:grpSpPr>
          <a:xfrm>
            <a:off x="3084306" y="4074589"/>
            <a:ext cx="3291038" cy="284451"/>
            <a:chOff x="0" y="0"/>
            <a:chExt cx="3291037" cy="284450"/>
          </a:xfrm>
        </p:grpSpPr>
        <p:sp>
          <p:nvSpPr>
            <p:cNvPr id="298" name="Google Shape;255;p25"/>
            <p:cNvSpPr/>
            <p:nvPr/>
          </p:nvSpPr>
          <p:spPr>
            <a:xfrm>
              <a:off x="0" y="0"/>
              <a:ext cx="3291038" cy="284451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301" name="Google Shape;256;p25"/>
            <p:cNvGrpSpPr/>
            <p:nvPr/>
          </p:nvGrpSpPr>
          <p:grpSpPr>
            <a:xfrm>
              <a:off x="21450" y="39878"/>
              <a:ext cx="3248137" cy="204694"/>
              <a:chOff x="0" y="0"/>
              <a:chExt cx="3248136" cy="204693"/>
            </a:xfrm>
          </p:grpSpPr>
          <p:pic>
            <p:nvPicPr>
              <p:cNvPr id="299" name="Google Shape;257;p25" descr="Google Shape;257;p25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4462" t="7610" r="70314" b="86936"/>
              <a:stretch>
                <a:fillRect/>
              </a:stretch>
            </p:blipFill>
            <p:spPr>
              <a:xfrm>
                <a:off x="-1" y="0"/>
                <a:ext cx="1104359" cy="204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00" name="Google Shape;258;p25" descr="Google Shape;258;p25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47901" t="7610" r="3132" b="86936"/>
              <a:stretch>
                <a:fillRect/>
              </a:stretch>
            </p:blipFill>
            <p:spPr>
              <a:xfrm>
                <a:off x="1104356" y="0"/>
                <a:ext cx="2143780" cy="204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03" name="인구 감소 지역이 타지역에 비해 인구 증감률의 평균값과 중앙값 모두 매우 낮음"/>
          <p:cNvSpPr txBox="1"/>
          <p:nvPr/>
        </p:nvSpPr>
        <p:spPr>
          <a:xfrm>
            <a:off x="2576554" y="4531355"/>
            <a:ext cx="4306542" cy="16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/>
            </a:lvl1pPr>
          </a:lstStyle>
          <a:p>
            <a:pPr/>
            <a:r>
              <a:t>인구 감소 지역이 타지역에 비해 인구 증감률의 평균값과 중앙값 모두 매우 낮음</a:t>
            </a:r>
          </a:p>
        </p:txBody>
      </p:sp>
      <p:sp>
        <p:nvSpPr>
          <p:cNvPr id="304" name="Google Shape;252;p25"/>
          <p:cNvSpPr txBox="1"/>
          <p:nvPr/>
        </p:nvSpPr>
        <p:spPr>
          <a:xfrm>
            <a:off x="6185763" y="389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63;p26"/>
          <p:cNvSpPr txBox="1"/>
          <p:nvPr/>
        </p:nvSpPr>
        <p:spPr>
          <a:xfrm>
            <a:off x="485149" y="504349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조출생률 &amp; 사망률 &amp; 순이동 합계 </a:t>
            </a:r>
          </a:p>
        </p:txBody>
      </p:sp>
      <p:pic>
        <p:nvPicPr>
          <p:cNvPr id="307" name="Google Shape;265;p26" descr="Google Shape;265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8613" y="1162636"/>
            <a:ext cx="2746776" cy="2237976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Google Shape;266;p26"/>
          <p:cNvSpPr txBox="1"/>
          <p:nvPr/>
        </p:nvSpPr>
        <p:spPr>
          <a:xfrm>
            <a:off x="5022774" y="1117034"/>
            <a:ext cx="922501" cy="27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600"/>
            </a:lvl1pPr>
          </a:lstStyle>
          <a:p>
            <a:pPr/>
            <a:r>
              <a:t>(10만명 당)</a:t>
            </a:r>
          </a:p>
        </p:txBody>
      </p:sp>
      <p:pic>
        <p:nvPicPr>
          <p:cNvPr id="309" name="Google Shape;267;p26" descr="Google Shape;267;p2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5275" y="1217112"/>
            <a:ext cx="2777587" cy="212902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Google Shape;268;p26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pic>
        <p:nvPicPr>
          <p:cNvPr id="311" name="Google Shape;269;p26" descr="Google Shape;269;p26"/>
          <p:cNvPicPr>
            <a:picLocks noChangeAspect="1"/>
          </p:cNvPicPr>
          <p:nvPr/>
        </p:nvPicPr>
        <p:blipFill>
          <a:blip r:embed="rId4">
            <a:extLst/>
          </a:blip>
          <a:srcRect l="5205" t="4870" r="7151" b="0"/>
          <a:stretch>
            <a:fillRect/>
          </a:stretch>
        </p:blipFill>
        <p:spPr>
          <a:xfrm>
            <a:off x="343637" y="1217088"/>
            <a:ext cx="2865251" cy="2129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4" name="Google Shape;270;p26"/>
          <p:cNvGrpSpPr/>
          <p:nvPr/>
        </p:nvGrpSpPr>
        <p:grpSpPr>
          <a:xfrm>
            <a:off x="6393774" y="3435000"/>
            <a:ext cx="2234701" cy="349801"/>
            <a:chOff x="0" y="0"/>
            <a:chExt cx="2234700" cy="349800"/>
          </a:xfrm>
        </p:grpSpPr>
        <p:sp>
          <p:nvSpPr>
            <p:cNvPr id="312" name="직사각형"/>
            <p:cNvSpPr/>
            <p:nvPr/>
          </p:nvSpPr>
          <p:spPr>
            <a:xfrm>
              <a:off x="-1" y="-1"/>
              <a:ext cx="2234702" cy="34980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</a:p>
          </p:txBody>
        </p:sp>
        <p:sp>
          <p:nvSpPr>
            <p:cNvPr id="313" name="순이동 합계 = 전입 수 - 전출 수"/>
            <p:cNvSpPr txBox="1"/>
            <p:nvPr/>
          </p:nvSpPr>
          <p:spPr>
            <a:xfrm>
              <a:off x="4762" y="13625"/>
              <a:ext cx="2225176" cy="3225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900"/>
              </a:lvl1pPr>
            </a:lstStyle>
            <a:p>
              <a:pPr/>
              <a:r>
                <a:t>순이동 합계 = 전입 수 - 전출 수</a:t>
              </a:r>
            </a:p>
          </p:txBody>
        </p:sp>
      </p:grpSp>
      <p:grpSp>
        <p:nvGrpSpPr>
          <p:cNvPr id="317" name="Google Shape;271;p26"/>
          <p:cNvGrpSpPr/>
          <p:nvPr/>
        </p:nvGrpSpPr>
        <p:grpSpPr>
          <a:xfrm>
            <a:off x="485138" y="3422329"/>
            <a:ext cx="2693598" cy="349711"/>
            <a:chOff x="0" y="0"/>
            <a:chExt cx="2693597" cy="349710"/>
          </a:xfrm>
        </p:grpSpPr>
        <p:sp>
          <p:nvSpPr>
            <p:cNvPr id="315" name="Google Shape;272;p26"/>
            <p:cNvSpPr/>
            <p:nvPr/>
          </p:nvSpPr>
          <p:spPr>
            <a:xfrm>
              <a:off x="0" y="-1"/>
              <a:ext cx="2693598" cy="349712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316" name="Google Shape;273;p26" descr="Google Shape;273;p26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20405" t="81404" r="19024" b="12589"/>
            <a:stretch>
              <a:fillRect/>
            </a:stretch>
          </p:blipFill>
          <p:spPr>
            <a:xfrm>
              <a:off x="71703" y="69499"/>
              <a:ext cx="2550192" cy="210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0" name="그룹"/>
          <p:cNvGrpSpPr/>
          <p:nvPr/>
        </p:nvGrpSpPr>
        <p:grpSpPr>
          <a:xfrm>
            <a:off x="3383028" y="3306591"/>
            <a:ext cx="2693598" cy="606618"/>
            <a:chOff x="0" y="0"/>
            <a:chExt cx="2693597" cy="606616"/>
          </a:xfrm>
        </p:grpSpPr>
        <p:grpSp>
          <p:nvGrpSpPr>
            <p:cNvPr id="320" name="Google Shape;274;p26"/>
            <p:cNvGrpSpPr/>
            <p:nvPr/>
          </p:nvGrpSpPr>
          <p:grpSpPr>
            <a:xfrm>
              <a:off x="0" y="115746"/>
              <a:ext cx="2693598" cy="349711"/>
              <a:chOff x="0" y="0"/>
              <a:chExt cx="2693597" cy="349710"/>
            </a:xfrm>
          </p:grpSpPr>
          <p:sp>
            <p:nvSpPr>
              <p:cNvPr id="318" name="Google Shape;275;p26"/>
              <p:cNvSpPr/>
              <p:nvPr/>
            </p:nvSpPr>
            <p:spPr>
              <a:xfrm>
                <a:off x="0" y="-1"/>
                <a:ext cx="2693598" cy="349712"/>
              </a:xfrm>
              <a:prstGeom prst="rect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pic>
            <p:nvPicPr>
              <p:cNvPr id="319" name="Google Shape;276;p26" descr="Google Shape;276;p26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0404" t="81404" r="19024" b="12589"/>
              <a:stretch>
                <a:fillRect/>
              </a:stretch>
            </p:blipFill>
            <p:spPr>
              <a:xfrm>
                <a:off x="71703" y="69499"/>
                <a:ext cx="2550192" cy="2106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23" name="Google Shape;277;p26"/>
            <p:cNvGrpSpPr/>
            <p:nvPr/>
          </p:nvGrpSpPr>
          <p:grpSpPr>
            <a:xfrm>
              <a:off x="51896" y="142033"/>
              <a:ext cx="507301" cy="322551"/>
              <a:chOff x="0" y="0"/>
              <a:chExt cx="507299" cy="322549"/>
            </a:xfrm>
          </p:grpSpPr>
          <p:sp>
            <p:nvSpPr>
              <p:cNvPr id="321" name="직사각형"/>
              <p:cNvSpPr/>
              <p:nvPr/>
            </p:nvSpPr>
            <p:spPr>
              <a:xfrm>
                <a:off x="0" y="15025"/>
                <a:ext cx="507300" cy="2925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900"/>
                </a:pPr>
              </a:p>
            </p:txBody>
          </p:sp>
          <p:sp>
            <p:nvSpPr>
              <p:cNvPr id="322" name="사망률"/>
              <p:cNvSpPr txBox="1"/>
              <p:nvPr/>
            </p:nvSpPr>
            <p:spPr>
              <a:xfrm>
                <a:off x="0" y="0"/>
                <a:ext cx="507300" cy="3225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900"/>
                </a:lvl1pPr>
              </a:lstStyle>
              <a:p>
                <a:pPr/>
                <a:r>
                  <a:t>사망률</a:t>
                </a:r>
              </a:p>
            </p:txBody>
          </p:sp>
        </p:grpSp>
        <p:grpSp>
          <p:nvGrpSpPr>
            <p:cNvPr id="326" name="Google Shape;278;p26"/>
            <p:cNvGrpSpPr/>
            <p:nvPr/>
          </p:nvGrpSpPr>
          <p:grpSpPr>
            <a:xfrm>
              <a:off x="712124" y="87218"/>
              <a:ext cx="507301" cy="248672"/>
              <a:chOff x="0" y="0"/>
              <a:chExt cx="507299" cy="248670"/>
            </a:xfrm>
          </p:grpSpPr>
          <p:sp>
            <p:nvSpPr>
              <p:cNvPr id="324" name="직사각형"/>
              <p:cNvSpPr/>
              <p:nvPr/>
            </p:nvSpPr>
            <p:spPr>
              <a:xfrm>
                <a:off x="27856" y="53362"/>
                <a:ext cx="451588" cy="14194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00"/>
                </a:pPr>
              </a:p>
            </p:txBody>
          </p:sp>
          <p:sp>
            <p:nvSpPr>
              <p:cNvPr id="325" name="Σ사망자수"/>
              <p:cNvSpPr txBox="1"/>
              <p:nvPr/>
            </p:nvSpPr>
            <p:spPr>
              <a:xfrm>
                <a:off x="0" y="0"/>
                <a:ext cx="507300" cy="2486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b">
                <a:noAutofit/>
              </a:bodyPr>
              <a:lstStyle>
                <a:lvl1pPr algn="ctr">
                  <a:lnSpc>
                    <a:spcPct val="50000"/>
                  </a:lnSpc>
                  <a:defRPr sz="600"/>
                </a:lvl1pPr>
              </a:lstStyle>
              <a:p>
                <a:pPr/>
                <a:r>
                  <a:t>Σ사망자수</a:t>
                </a:r>
              </a:p>
            </p:txBody>
          </p:sp>
        </p:grpSp>
        <p:grpSp>
          <p:nvGrpSpPr>
            <p:cNvPr id="329" name="Google Shape;279;p26"/>
            <p:cNvGrpSpPr/>
            <p:nvPr/>
          </p:nvGrpSpPr>
          <p:grpSpPr>
            <a:xfrm>
              <a:off x="1228171" y="0"/>
              <a:ext cx="350112" cy="606617"/>
              <a:chOff x="-39051" y="-20277"/>
              <a:chExt cx="350111" cy="606616"/>
            </a:xfrm>
          </p:grpSpPr>
          <p:sp>
            <p:nvSpPr>
              <p:cNvPr id="327" name="직사각형"/>
              <p:cNvSpPr/>
              <p:nvPr/>
            </p:nvSpPr>
            <p:spPr>
              <a:xfrm>
                <a:off x="0" y="203123"/>
                <a:ext cx="272009" cy="15981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600"/>
                </a:pPr>
              </a:p>
            </p:txBody>
          </p:sp>
          <p:sp>
            <p:nvSpPr>
              <p:cNvPr id="328" name="10만"/>
              <p:cNvSpPr txBox="1"/>
              <p:nvPr/>
            </p:nvSpPr>
            <p:spPr>
              <a:xfrm>
                <a:off x="-39052" y="-20278"/>
                <a:ext cx="350113" cy="6066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noAutofit/>
              </a:bodyPr>
              <a:lstStyle>
                <a:lvl1pPr algn="ctr">
                  <a:defRPr sz="500"/>
                </a:lvl1pPr>
              </a:lstStyle>
              <a:p>
                <a:pPr/>
                <a:r>
                  <a:t>10만</a:t>
                </a:r>
              </a:p>
            </p:txBody>
          </p:sp>
        </p:grpSp>
      </p:grpSp>
      <p:sp>
        <p:nvSpPr>
          <p:cNvPr id="331" name="Google Shape;252;p25"/>
          <p:cNvSpPr txBox="1"/>
          <p:nvPr/>
        </p:nvSpPr>
        <p:spPr>
          <a:xfrm>
            <a:off x="6185763" y="389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332" name="조출생률은 전체적으로 모두 하향되고 있고, 사망률은 모두 상향되어짐 (2019년과 2020년의 사망률은 코로나의 영향이 클 것으로 추정됨)…"/>
          <p:cNvSpPr txBox="1"/>
          <p:nvPr/>
        </p:nvSpPr>
        <p:spPr>
          <a:xfrm>
            <a:off x="1092642" y="3889622"/>
            <a:ext cx="6969864" cy="96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8" indent="-140368">
              <a:lnSpc>
                <a:spcPct val="130000"/>
              </a:lnSpc>
              <a:buSzPct val="100000"/>
              <a:buChar char="•"/>
              <a:defRPr sz="1000"/>
            </a:pPr>
            <a:r>
              <a:t>조출생률은 전체적으로 모두 하향되고 있고, 사망률은 모두 상향되어짐 (2019년과 2020년의 사망률은 코로나의 영향이 클 것으로 추정됨)</a:t>
            </a:r>
          </a:p>
          <a:p>
            <a:pPr marL="140368" indent="-140368">
              <a:lnSpc>
                <a:spcPct val="130000"/>
              </a:lnSpc>
              <a:buSzPct val="100000"/>
              <a:buChar char="•"/>
              <a:defRPr sz="1000"/>
            </a:pPr>
            <a:r>
              <a:t>인구감소지역의 조출생률이 타지역에 비해 매우 낮고 최근 더 급감하고 있음</a:t>
            </a:r>
          </a:p>
          <a:p>
            <a:pPr marL="140368" indent="-140368">
              <a:lnSpc>
                <a:spcPct val="130000"/>
              </a:lnSpc>
              <a:buSzPct val="100000"/>
              <a:buChar char="•"/>
              <a:defRPr sz="1000"/>
            </a:pPr>
            <a:r>
              <a:t>인구감소지역보다 안심지역의 조출생률 급감 기울기가 급한 것은 청년인구의 절대적 수가 더 많기 때문일 수 있음</a:t>
            </a:r>
          </a:p>
          <a:p>
            <a:pPr marL="140368" indent="-140368">
              <a:lnSpc>
                <a:spcPct val="130000"/>
              </a:lnSpc>
              <a:buSzPct val="100000"/>
              <a:buChar char="•"/>
              <a:defRPr sz="1000"/>
            </a:pPr>
            <a:r>
              <a:t>사망률 또한, 타지역에 비해 매우 높고 최근 매우 급상함 (고령화 지역이 많아 코로나의 영향이 클 것으로 추정됨)</a:t>
            </a:r>
          </a:p>
          <a:p>
            <a:pPr marL="140368" indent="-140368">
              <a:lnSpc>
                <a:spcPct val="130000"/>
              </a:lnSpc>
              <a:buSzPct val="100000"/>
              <a:buChar char="•"/>
              <a:defRPr sz="1000"/>
            </a:pPr>
            <a:r>
              <a:t>안심지역의 순이동률을 매년 양의 값인 것에 비해 감소지역과 관심지역은 매년 음의 값을 이루며 인구 유풀이 일어남을 알수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284;p27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남녀 / 연령별 / 인구 변화</a:t>
            </a:r>
          </a:p>
        </p:txBody>
      </p:sp>
      <p:pic>
        <p:nvPicPr>
          <p:cNvPr id="335" name="Google Shape;285;p27" descr="Google Shape;285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1041" y="1075352"/>
            <a:ext cx="2204712" cy="145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Google Shape;286;p27" descr="Google Shape;286;p2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78243" y="1075352"/>
            <a:ext cx="2199843" cy="1454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Google Shape;287;p27" descr="Google Shape;287;p2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3996" y="2514578"/>
            <a:ext cx="2214089" cy="1460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Google Shape;288;p27" descr="Google Shape;288;p2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29044" y="2492891"/>
            <a:ext cx="2201562" cy="1434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Google Shape;290;p27" descr="Google Shape;290;p2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95573" y="1052676"/>
            <a:ext cx="2140093" cy="1459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Google Shape;291;p27" descr="Google Shape;291;p2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95811" y="2510128"/>
            <a:ext cx="2199843" cy="1400463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Google Shape;292;p27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grpSp>
        <p:nvGrpSpPr>
          <p:cNvPr id="344" name="Google Shape;293;p27"/>
          <p:cNvGrpSpPr/>
          <p:nvPr/>
        </p:nvGrpSpPr>
        <p:grpSpPr>
          <a:xfrm>
            <a:off x="5474725" y="732264"/>
            <a:ext cx="2509234" cy="284451"/>
            <a:chOff x="0" y="0"/>
            <a:chExt cx="2509233" cy="284449"/>
          </a:xfrm>
        </p:grpSpPr>
        <p:sp>
          <p:nvSpPr>
            <p:cNvPr id="342" name="직사각형"/>
            <p:cNvSpPr/>
            <p:nvPr/>
          </p:nvSpPr>
          <p:spPr>
            <a:xfrm>
              <a:off x="0" y="8971"/>
              <a:ext cx="2509234" cy="26650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43" name="인구변화율 = (해당년도 - 직전년도) / 직전년도 x 100"/>
            <p:cNvSpPr txBox="1"/>
            <p:nvPr/>
          </p:nvSpPr>
          <p:spPr>
            <a:xfrm>
              <a:off x="2969" y="0"/>
              <a:ext cx="2503295" cy="284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800"/>
              </a:lvl1pPr>
            </a:lstStyle>
            <a:p>
              <a:pPr/>
              <a:r>
                <a:t>인구변화율 = (해당년도 - 직전년도) / 직전년도 x 100</a:t>
              </a:r>
            </a:p>
          </p:txBody>
        </p:sp>
      </p:grpSp>
      <p:sp>
        <p:nvSpPr>
          <p:cNvPr id="345" name="Google Shape;252;p25"/>
          <p:cNvSpPr txBox="1"/>
          <p:nvPr/>
        </p:nvSpPr>
        <p:spPr>
          <a:xfrm>
            <a:off x="6185763" y="389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346" name="남녀 불문하고 인구감소지역의 인구가 크게 감소하고 있음…"/>
          <p:cNvSpPr txBox="1"/>
          <p:nvPr/>
        </p:nvSpPr>
        <p:spPr>
          <a:xfrm>
            <a:off x="1683671" y="4101975"/>
            <a:ext cx="6092308" cy="58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20315" indent="-120315">
              <a:lnSpc>
                <a:spcPct val="140000"/>
              </a:lnSpc>
              <a:buSzPct val="100000"/>
              <a:buChar char="•"/>
              <a:defRPr sz="1000"/>
            </a:pPr>
            <a:r>
              <a:t>남녀 불문하고 인구감소지역의 인구가 크게 감소하고 있음</a:t>
            </a:r>
          </a:p>
          <a:p>
            <a:pPr marL="120315" indent="-120315">
              <a:lnSpc>
                <a:spcPct val="140000"/>
              </a:lnSpc>
              <a:buSzPct val="100000"/>
              <a:buChar char="•"/>
              <a:defRPr sz="1000"/>
            </a:pPr>
            <a:r>
              <a:t>특히, 청년인구의 감소가 매우 큰 비율로 감소함</a:t>
            </a:r>
          </a:p>
          <a:p>
            <a:pPr marL="120315" indent="-120315">
              <a:lnSpc>
                <a:spcPct val="140000"/>
              </a:lnSpc>
              <a:buSzPct val="100000"/>
              <a:buChar char="•"/>
              <a:defRPr sz="1000"/>
            </a:pPr>
            <a:r>
              <a:t>또한, 중장년의 인구도 해 년마다 급감하는 특징을 발견 ► 이는 베이비 부머 세대의 고령화가 큰 영향을 끼친 것으로 추측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298;p28" descr="Google Shape;298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6674" y="1221399"/>
            <a:ext cx="4950650" cy="338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Google Shape;299;p28" descr="Google Shape;299;p2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6988" y="1220787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Google Shape;300;p28" descr="Google Shape;300;p2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Google Shape;301;p28" descr="Google Shape;301;p2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Google Shape;302;p28" descr="Google Shape;302;p2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Google Shape;303;p28" descr="Google Shape;303;p2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Google Shape;304;p28" descr="Google Shape;304;p2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96988" y="1220787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Google Shape;305;p28" descr="Google Shape;305;p28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096988" y="1220787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Google Shape;306;p28" descr="Google Shape;306;p28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96988" y="1220787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Google Shape;307;p28" descr="Google Shape;307;p28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Google Shape;308;p28" descr="Google Shape;308;p2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Google Shape;309;p28" descr="Google Shape;309;p28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096988" y="1220775"/>
            <a:ext cx="4950002" cy="338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Google Shape;310;p28" descr="Google Shape;310;p28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311;p28" descr="Google Shape;311;p28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2096988" y="1220775"/>
            <a:ext cx="4950002" cy="338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Google Shape;312;p28" descr="Google Shape;312;p28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Google Shape;313;p28" descr="Google Shape;313;p28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Google Shape;314;p28" descr="Google Shape;314;p2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Google Shape;315;p28" descr="Google Shape;315;p28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096988" y="1220775"/>
            <a:ext cx="4950002" cy="338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Google Shape;316;p28" descr="Google Shape;316;p28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096988" y="1220775"/>
            <a:ext cx="4950002" cy="338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Google Shape;317;p28" descr="Google Shape;317;p28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2096988" y="1220775"/>
            <a:ext cx="4950002" cy="3382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Google Shape;318;p28" descr="Google Shape;318;p28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Google Shape;319;p28" descr="Google Shape;319;p28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2096988" y="1220799"/>
            <a:ext cx="4950002" cy="3382962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Google Shape;320;p28"/>
          <p:cNvSpPr/>
          <p:nvPr/>
        </p:nvSpPr>
        <p:spPr>
          <a:xfrm>
            <a:off x="2759075" y="1269649"/>
            <a:ext cx="939900" cy="3052202"/>
          </a:xfrm>
          <a:prstGeom prst="rect">
            <a:avLst/>
          </a:prstGeom>
          <a:solidFill>
            <a:srgbClr val="A26325">
              <a:alpha val="7411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1" name="Google Shape;321;p28"/>
          <p:cNvSpPr/>
          <p:nvPr/>
        </p:nvSpPr>
        <p:spPr>
          <a:xfrm>
            <a:off x="5389600" y="1269649"/>
            <a:ext cx="1459201" cy="3052202"/>
          </a:xfrm>
          <a:prstGeom prst="rect">
            <a:avLst/>
          </a:prstGeom>
          <a:solidFill>
            <a:srgbClr val="A26325">
              <a:alpha val="74110"/>
            </a:srgbClr>
          </a:solidFill>
          <a:ln>
            <a:solidFill>
              <a:schemeClr val="accent2">
                <a:lumOff val="21764"/>
              </a:schemeClr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372" name="Google Shape;322;p28"/>
          <p:cNvSpPr/>
          <p:nvPr/>
        </p:nvSpPr>
        <p:spPr>
          <a:xfrm flipH="1">
            <a:off x="4260700" y="1287949"/>
            <a:ext cx="1" cy="3015601"/>
          </a:xfrm>
          <a:prstGeom prst="line">
            <a:avLst/>
          </a:prstGeom>
          <a:ln w="19050">
            <a:solidFill>
              <a:srgbClr val="000000"/>
            </a:solidFill>
            <a:prstDash val="dot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373" name="Google Shape;323;p28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청년/중장년 인구변화의 인구학적 원인</a:t>
            </a:r>
          </a:p>
        </p:txBody>
      </p:sp>
      <p:sp>
        <p:nvSpPr>
          <p:cNvPr id="374" name="Google Shape;324;p28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2001년 ~ 2021년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7"/>
      <p:bldP build="whole" bldLvl="1" animBg="1" rev="0" advAuto="0" spid="360" grpId="13"/>
      <p:bldP build="whole" bldLvl="1" animBg="1" rev="0" advAuto="0" spid="355" grpId="8"/>
      <p:bldP build="whole" bldLvl="1" animBg="1" rev="0" advAuto="0" spid="368" grpId="21"/>
      <p:bldP build="whole" bldLvl="1" animBg="1" rev="0" advAuto="0" spid="361" grpId="14"/>
      <p:bldP build="whole" bldLvl="1" animBg="1" rev="0" advAuto="0" spid="352" grpId="5"/>
      <p:bldP build="whole" bldLvl="1" animBg="1" rev="0" advAuto="0" spid="363" grpId="16"/>
      <p:bldP build="whole" bldLvl="1" animBg="1" rev="0" advAuto="0" spid="351" grpId="4"/>
      <p:bldP build="whole" bldLvl="1" animBg="1" rev="0" advAuto="0" spid="362" grpId="15"/>
      <p:bldP build="whole" bldLvl="1" animBg="1" rev="0" advAuto="0" spid="364" grpId="17"/>
      <p:bldP build="whole" bldLvl="1" animBg="1" rev="0" advAuto="0" spid="353" grpId="6"/>
      <p:bldP build="whole" bldLvl="1" animBg="1" rev="0" advAuto="0" spid="356" grpId="9"/>
      <p:bldP build="whole" bldLvl="1" animBg="1" rev="0" advAuto="0" spid="359" grpId="12"/>
      <p:bldP build="whole" bldLvl="1" animBg="1" rev="0" advAuto="0" spid="357" grpId="10"/>
      <p:bldP build="whole" bldLvl="1" animBg="1" rev="0" advAuto="0" spid="350" grpId="3"/>
      <p:bldP build="whole" bldLvl="1" animBg="1" rev="0" advAuto="0" spid="366" grpId="19"/>
      <p:bldP build="whole" bldLvl="1" animBg="1" rev="0" advAuto="0" spid="349" grpId="2"/>
      <p:bldP build="whole" bldLvl="1" animBg="1" rev="0" advAuto="0" spid="358" grpId="11"/>
      <p:bldP build="whole" bldLvl="1" animBg="1" rev="0" advAuto="0" spid="369" grpId="22"/>
      <p:bldP build="whole" bldLvl="1" animBg="1" rev="0" advAuto="0" spid="365" grpId="18"/>
      <p:bldP build="whole" bldLvl="1" animBg="1" rev="0" advAuto="0" spid="367" grpId="20"/>
      <p:bldP build="whole" bldLvl="1" animBg="1" rev="0" advAuto="0" spid="34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29;p29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고령화율 / 유소년비율 </a:t>
            </a:r>
          </a:p>
        </p:txBody>
      </p:sp>
      <p:pic>
        <p:nvPicPr>
          <p:cNvPr id="377" name="Google Shape;330;p29" descr="Google Shape;330;p2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233" y="2679481"/>
            <a:ext cx="2355851" cy="1579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Google Shape;331;p29" descr="Google Shape;331;p29"/>
          <p:cNvPicPr>
            <a:picLocks noChangeAspect="0"/>
          </p:cNvPicPr>
          <p:nvPr/>
        </p:nvPicPr>
        <p:blipFill>
          <a:blip r:embed="rId3">
            <a:extLst/>
          </a:blip>
          <a:srcRect l="3780" t="0" r="6420" b="0"/>
          <a:stretch>
            <a:fillRect/>
          </a:stretch>
        </p:blipFill>
        <p:spPr>
          <a:xfrm>
            <a:off x="3325018" y="2626720"/>
            <a:ext cx="2493819" cy="168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Google Shape;332;p29" descr="Google Shape;332;p29"/>
          <p:cNvPicPr>
            <a:picLocks noChangeAspect="0"/>
          </p:cNvPicPr>
          <p:nvPr/>
        </p:nvPicPr>
        <p:blipFill>
          <a:blip r:embed="rId4">
            <a:extLst/>
          </a:blip>
          <a:srcRect l="0" t="6252" r="8704" b="0"/>
          <a:stretch>
            <a:fillRect/>
          </a:stretch>
        </p:blipFill>
        <p:spPr>
          <a:xfrm>
            <a:off x="829233" y="1020715"/>
            <a:ext cx="2355709" cy="16130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2" name="Google Shape;333;p29"/>
          <p:cNvGrpSpPr/>
          <p:nvPr/>
        </p:nvGrpSpPr>
        <p:grpSpPr>
          <a:xfrm>
            <a:off x="3535660" y="4401069"/>
            <a:ext cx="2494010" cy="280018"/>
            <a:chOff x="0" y="0"/>
            <a:chExt cx="2494008" cy="280017"/>
          </a:xfrm>
        </p:grpSpPr>
        <p:sp>
          <p:nvSpPr>
            <p:cNvPr id="380" name="Google Shape;334;p29"/>
            <p:cNvSpPr/>
            <p:nvPr/>
          </p:nvSpPr>
          <p:spPr>
            <a:xfrm>
              <a:off x="0" y="-1"/>
              <a:ext cx="2494009" cy="280019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381" name="Google Shape;335;p29" descr="Google Shape;335;p29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8870" t="70244" r="17076" b="23750"/>
            <a:stretch>
              <a:fillRect/>
            </a:stretch>
          </p:blipFill>
          <p:spPr>
            <a:xfrm>
              <a:off x="92296" y="49719"/>
              <a:ext cx="2309500" cy="1804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85" name="Google Shape;336;p29"/>
          <p:cNvGrpSpPr/>
          <p:nvPr/>
        </p:nvGrpSpPr>
        <p:grpSpPr>
          <a:xfrm>
            <a:off x="829289" y="4406820"/>
            <a:ext cx="2568489" cy="268516"/>
            <a:chOff x="0" y="0"/>
            <a:chExt cx="2568487" cy="268515"/>
          </a:xfrm>
        </p:grpSpPr>
        <p:sp>
          <p:nvSpPr>
            <p:cNvPr id="383" name="Google Shape;337;p29"/>
            <p:cNvSpPr/>
            <p:nvPr/>
          </p:nvSpPr>
          <p:spPr>
            <a:xfrm>
              <a:off x="0" y="-1"/>
              <a:ext cx="2568488" cy="26851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384" name="Google Shape;338;p29" descr="Google Shape;338;p29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18075" t="56800" r="17869" b="37192"/>
            <a:stretch>
              <a:fillRect/>
            </a:stretch>
          </p:blipFill>
          <p:spPr>
            <a:xfrm>
              <a:off x="87268" y="40793"/>
              <a:ext cx="2393786" cy="1870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6" name="Google Shape;339;p29" descr="Google Shape;339;p29"/>
          <p:cNvPicPr>
            <a:picLocks noChangeAspect="0"/>
          </p:cNvPicPr>
          <p:nvPr/>
        </p:nvPicPr>
        <p:blipFill>
          <a:blip r:embed="rId6">
            <a:extLst/>
          </a:blip>
          <a:srcRect l="2313" t="3753" r="7301" b="0"/>
          <a:stretch>
            <a:fillRect/>
          </a:stretch>
        </p:blipFill>
        <p:spPr>
          <a:xfrm>
            <a:off x="3394075" y="984600"/>
            <a:ext cx="2355672" cy="168496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Google Shape;340;p29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sp>
        <p:nvSpPr>
          <p:cNvPr id="388" name="Google Shape;252;p25"/>
          <p:cNvSpPr txBox="1"/>
          <p:nvPr/>
        </p:nvSpPr>
        <p:spPr>
          <a:xfrm>
            <a:off x="6185763" y="389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389" name="인구감소지역의 고령화가 타지역에 비해 월등히 높음…"/>
          <p:cNvSpPr txBox="1"/>
          <p:nvPr/>
        </p:nvSpPr>
        <p:spPr>
          <a:xfrm>
            <a:off x="5958916" y="1759185"/>
            <a:ext cx="2501084" cy="1625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20315" indent="-120315">
              <a:spcBef>
                <a:spcPts val="1200"/>
              </a:spcBef>
              <a:buSzPct val="100000"/>
              <a:buChar char="•"/>
              <a:defRPr sz="1200"/>
            </a:pPr>
            <a:r>
              <a:t>인구감소지역의 고령화가 타지역에 비해</a:t>
            </a:r>
            <a:br/>
            <a:r>
              <a:t>월등히 높음</a:t>
            </a:r>
          </a:p>
          <a:p>
            <a:pPr marL="120315" indent="-120315">
              <a:spcBef>
                <a:spcPts val="1200"/>
              </a:spcBef>
              <a:buSzPct val="100000"/>
              <a:buChar char="•"/>
              <a:defRPr sz="1200"/>
            </a:pPr>
            <a:r>
              <a:t>고령화가 해 년마다 심화되고 있음</a:t>
            </a:r>
          </a:p>
          <a:p>
            <a:pPr marL="120315" indent="-120315">
              <a:spcBef>
                <a:spcPts val="1200"/>
              </a:spcBef>
              <a:buSzPct val="100000"/>
              <a:buChar char="•"/>
              <a:defRPr sz="1200"/>
            </a:pPr>
            <a:r>
              <a:t>인구감소지역의 유소년이 타지역에 비해</a:t>
            </a:r>
            <a:br/>
            <a:r>
              <a:t>월등히 낮음</a:t>
            </a:r>
          </a:p>
          <a:p>
            <a:pPr marL="120315" indent="-120315">
              <a:spcBef>
                <a:spcPts val="1200"/>
              </a:spcBef>
              <a:buSzPct val="100000"/>
              <a:buChar char="•"/>
              <a:defRPr sz="1200"/>
            </a:pPr>
            <a:r>
              <a:t>유소년의 감소가 매년 낮아지고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5;p35" descr="Google Shape;395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8929" y="1211789"/>
            <a:ext cx="3357101" cy="2004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Google Shape;396;p35" descr="Google Shape;396;p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7688" y="1164624"/>
            <a:ext cx="3328835" cy="2005187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394" name="Google Shape;376;p33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산업별 종사자 비율</a:t>
            </a:r>
          </a:p>
        </p:txBody>
      </p:sp>
      <p:grpSp>
        <p:nvGrpSpPr>
          <p:cNvPr id="397" name="Google Shape;390;p34"/>
          <p:cNvGrpSpPr/>
          <p:nvPr/>
        </p:nvGrpSpPr>
        <p:grpSpPr>
          <a:xfrm>
            <a:off x="1283968" y="3204028"/>
            <a:ext cx="2525247" cy="344009"/>
            <a:chOff x="0" y="0"/>
            <a:chExt cx="2525246" cy="344007"/>
          </a:xfrm>
        </p:grpSpPr>
        <p:sp>
          <p:nvSpPr>
            <p:cNvPr id="395" name="직사각형"/>
            <p:cNvSpPr/>
            <p:nvPr/>
          </p:nvSpPr>
          <p:spPr>
            <a:xfrm>
              <a:off x="0" y="0"/>
              <a:ext cx="2525247" cy="34400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396" name="1인가구 비율 = (1인 가구 수/ 총 가구 수)  x 100"/>
            <p:cNvSpPr txBox="1"/>
            <p:nvPr/>
          </p:nvSpPr>
          <p:spPr>
            <a:xfrm>
              <a:off x="2450" y="13399"/>
              <a:ext cx="2520217" cy="317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1인가구 비율 = (1인 가구 수/ 총 가구 수)  x 100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45;p30" descr="Google Shape;345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195" y="1441128"/>
            <a:ext cx="2706552" cy="1907406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Google Shape;346;p3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1인 가구 비율의 변화</a:t>
            </a:r>
          </a:p>
        </p:txBody>
      </p:sp>
      <p:sp>
        <p:nvSpPr>
          <p:cNvPr id="401" name="Google Shape;348;p30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grpSp>
        <p:nvGrpSpPr>
          <p:cNvPr id="404" name="Google Shape;349;p30"/>
          <p:cNvGrpSpPr/>
          <p:nvPr/>
        </p:nvGrpSpPr>
        <p:grpSpPr>
          <a:xfrm>
            <a:off x="5604838" y="859802"/>
            <a:ext cx="2513931" cy="334998"/>
            <a:chOff x="0" y="0"/>
            <a:chExt cx="2513929" cy="334997"/>
          </a:xfrm>
        </p:grpSpPr>
        <p:sp>
          <p:nvSpPr>
            <p:cNvPr id="402" name="직사각형"/>
            <p:cNvSpPr/>
            <p:nvPr/>
          </p:nvSpPr>
          <p:spPr>
            <a:xfrm>
              <a:off x="0" y="0"/>
              <a:ext cx="2513930" cy="33499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03" name="1인가구 비율 = ( 1인가구수 / 총 가구수)  x 100"/>
            <p:cNvSpPr txBox="1"/>
            <p:nvPr/>
          </p:nvSpPr>
          <p:spPr>
            <a:xfrm>
              <a:off x="3591" y="6967"/>
              <a:ext cx="2506748" cy="321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1인가구 비율 = ( 1인가구수 / 총 가구수)  x 100</a:t>
              </a:r>
            </a:p>
          </p:txBody>
        </p:sp>
      </p:grpSp>
      <p:pic>
        <p:nvPicPr>
          <p:cNvPr id="405" name="Google Shape;350;p30" descr="Google Shape;350;p3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437" y="1433680"/>
            <a:ext cx="2782281" cy="1960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Google Shape;351;p30" descr="Google Shape;351;p3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84445" y="1435480"/>
            <a:ext cx="2722574" cy="1918701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408" name="인구감소지역의 1인 가구 비율이 타지역에 비해 높지만, 청년층 1인가구 비율은 매우 낮음 ► 이는 청년 인구수 자체가 적고, 인구감소지역의 청년층의 독립 비율이 높지 않다고 추정 가능함…"/>
          <p:cNvSpPr txBox="1"/>
          <p:nvPr/>
        </p:nvSpPr>
        <p:spPr>
          <a:xfrm>
            <a:off x="1103493" y="3633521"/>
            <a:ext cx="6937014" cy="593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10289" indent="-110289">
              <a:spcBef>
                <a:spcPts val="700"/>
              </a:spcBef>
              <a:buSzPct val="100000"/>
              <a:buChar char="•"/>
              <a:defRPr sz="1100"/>
            </a:pPr>
            <a:r>
              <a:t>인구감소지역의 1인 가구 비율이 타지역에 비해 높지만, 청년층 1인가구 비율은 매우 낮음</a:t>
            </a:r>
            <a:br/>
            <a:r>
              <a:t>► 이는 청년 인구수 자체가 적고, 인구감소지역의 청년층의 독립 비율이 높지 않다고 추정 가능함</a:t>
            </a:r>
          </a:p>
          <a:p>
            <a:pPr marL="110289" indent="-110289">
              <a:spcBef>
                <a:spcPts val="700"/>
              </a:spcBef>
              <a:buSzPct val="100000"/>
              <a:buChar char="•"/>
              <a:defRPr sz="1100"/>
            </a:pPr>
            <a:r>
              <a:t>그에 반해, 노년층의 1인 가구 비율이 압도적으로 높아 인구감소지역의 1인 가구 비율이 높은데 큰 영향을 끼쳤음을 알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92;p14"/>
          <p:cNvSpPr/>
          <p:nvPr/>
        </p:nvSpPr>
        <p:spPr>
          <a:xfrm>
            <a:off x="2834399" y="0"/>
            <a:ext cx="6309602" cy="5143500"/>
          </a:xfrm>
          <a:prstGeom prst="rect">
            <a:avLst/>
          </a:prstGeom>
          <a:solidFill>
            <a:srgbClr val="6DA3FD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39" name="Google Shape;93;p14"/>
          <p:cNvSpPr/>
          <p:nvPr/>
        </p:nvSpPr>
        <p:spPr>
          <a:xfrm>
            <a:off x="-1" y="0"/>
            <a:ext cx="2834402" cy="5143500"/>
          </a:xfrm>
          <a:prstGeom prst="rect">
            <a:avLst/>
          </a:prstGeom>
          <a:solidFill>
            <a:srgbClr val="434343">
              <a:alpha val="8942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40" name="Google Shape;94;p14"/>
          <p:cNvSpPr/>
          <p:nvPr/>
        </p:nvSpPr>
        <p:spPr>
          <a:xfrm>
            <a:off x="516400" y="460875"/>
            <a:ext cx="4574700" cy="450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1" name="Google Shape;95;p14"/>
          <p:cNvSpPr/>
          <p:nvPr/>
        </p:nvSpPr>
        <p:spPr>
          <a:xfrm>
            <a:off x="524216" y="4400953"/>
            <a:ext cx="7873501" cy="30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2" name="Google Shape;96;p14"/>
          <p:cNvSpPr/>
          <p:nvPr/>
        </p:nvSpPr>
        <p:spPr>
          <a:xfrm>
            <a:off x="554845" y="484612"/>
            <a:ext cx="4801" cy="390240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3" name="Google Shape;97;p14"/>
          <p:cNvSpPr/>
          <p:nvPr/>
        </p:nvSpPr>
        <p:spPr>
          <a:xfrm flipH="1">
            <a:off x="8351704" y="3193937"/>
            <a:ext cx="18001" cy="1198201"/>
          </a:xfrm>
          <a:prstGeom prst="line">
            <a:avLst/>
          </a:prstGeom>
          <a:ln w="76200">
            <a:solidFill>
              <a:srgbClr val="FFFFFF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44" name="Google Shape;98;p14"/>
          <p:cNvSpPr txBox="1"/>
          <p:nvPr/>
        </p:nvSpPr>
        <p:spPr>
          <a:xfrm>
            <a:off x="742018" y="594532"/>
            <a:ext cx="2834402" cy="60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3000">
                <a:solidFill>
                  <a:srgbClr val="F3F3F3"/>
                </a:solidFill>
              </a:defRPr>
            </a:lvl1pPr>
          </a:lstStyle>
          <a:p>
            <a:pPr/>
            <a:r>
              <a:t>Contents</a:t>
            </a:r>
          </a:p>
        </p:txBody>
      </p:sp>
      <p:grpSp>
        <p:nvGrpSpPr>
          <p:cNvPr id="147" name="Google Shape;99;p14"/>
          <p:cNvGrpSpPr/>
          <p:nvPr/>
        </p:nvGrpSpPr>
        <p:grpSpPr>
          <a:xfrm>
            <a:off x="2639025" y="1159700"/>
            <a:ext cx="5136189" cy="424151"/>
            <a:chOff x="0" y="0"/>
            <a:chExt cx="5136188" cy="424149"/>
          </a:xfrm>
        </p:grpSpPr>
        <p:sp>
          <p:nvSpPr>
            <p:cNvPr id="145" name="Google Shape;100;p14"/>
            <p:cNvSpPr/>
            <p:nvPr/>
          </p:nvSpPr>
          <p:spPr>
            <a:xfrm>
              <a:off x="0" y="12900"/>
              <a:ext cx="365701" cy="37440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A4C2F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Georgia"/>
                  <a:ea typeface="Georgia"/>
                  <a:cs typeface="Georgia"/>
                  <a:sym typeface="Georgia"/>
                </a:defRPr>
              </a:pPr>
            </a:p>
          </p:txBody>
        </p:sp>
        <p:sp>
          <p:nvSpPr>
            <p:cNvPr id="146" name="Google Shape;101;p14"/>
            <p:cNvSpPr txBox="1"/>
            <p:nvPr/>
          </p:nvSpPr>
          <p:spPr>
            <a:xfrm>
              <a:off x="561488" y="0"/>
              <a:ext cx="4574701" cy="42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500"/>
              </a:lvl1pPr>
            </a:lstStyle>
            <a:p>
              <a:pPr/>
              <a:r>
                <a:t>프로젝트 배경 및 기획</a:t>
              </a:r>
            </a:p>
          </p:txBody>
        </p:sp>
      </p:grpSp>
      <p:grpSp>
        <p:nvGrpSpPr>
          <p:cNvPr id="150" name="Google Shape;102;p14"/>
          <p:cNvGrpSpPr/>
          <p:nvPr/>
        </p:nvGrpSpPr>
        <p:grpSpPr>
          <a:xfrm>
            <a:off x="2639024" y="2457042"/>
            <a:ext cx="5136193" cy="424151"/>
            <a:chOff x="0" y="0"/>
            <a:chExt cx="5136191" cy="424149"/>
          </a:xfrm>
        </p:grpSpPr>
        <p:sp>
          <p:nvSpPr>
            <p:cNvPr id="148" name="Google Shape;103;p14"/>
            <p:cNvSpPr/>
            <p:nvPr/>
          </p:nvSpPr>
          <p:spPr>
            <a:xfrm>
              <a:off x="0" y="12900"/>
              <a:ext cx="378901" cy="37440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A4C2F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latin typeface="Georgia"/>
                  <a:ea typeface="Georgia"/>
                  <a:cs typeface="Georgia"/>
                  <a:sym typeface="Georgia"/>
                </a:defRPr>
              </a:pPr>
            </a:p>
          </p:txBody>
        </p:sp>
        <p:sp>
          <p:nvSpPr>
            <p:cNvPr id="149" name="Google Shape;104;p14"/>
            <p:cNvSpPr txBox="1"/>
            <p:nvPr/>
          </p:nvSpPr>
          <p:spPr>
            <a:xfrm>
              <a:off x="561490" y="0"/>
              <a:ext cx="4574702" cy="42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500"/>
              </a:lvl1pPr>
            </a:lstStyle>
            <a:p>
              <a:pPr/>
              <a:r>
                <a:t>군집화 및 결과</a:t>
              </a:r>
            </a:p>
          </p:txBody>
        </p:sp>
      </p:grpSp>
      <p:grpSp>
        <p:nvGrpSpPr>
          <p:cNvPr id="153" name="Google Shape;105;p14"/>
          <p:cNvGrpSpPr/>
          <p:nvPr/>
        </p:nvGrpSpPr>
        <p:grpSpPr>
          <a:xfrm>
            <a:off x="2639025" y="3105712"/>
            <a:ext cx="5136189" cy="424151"/>
            <a:chOff x="0" y="0"/>
            <a:chExt cx="5136188" cy="424149"/>
          </a:xfrm>
        </p:grpSpPr>
        <p:sp>
          <p:nvSpPr>
            <p:cNvPr id="151" name="Google Shape;106;p14"/>
            <p:cNvSpPr/>
            <p:nvPr/>
          </p:nvSpPr>
          <p:spPr>
            <a:xfrm>
              <a:off x="0" y="12900"/>
              <a:ext cx="378901" cy="37440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A4C2F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>
                  <a:latin typeface="Georgia"/>
                  <a:ea typeface="Georgia"/>
                  <a:cs typeface="Georgia"/>
                  <a:sym typeface="Georgia"/>
                </a:defRPr>
              </a:pPr>
            </a:p>
          </p:txBody>
        </p:sp>
        <p:sp>
          <p:nvSpPr>
            <p:cNvPr id="152" name="Google Shape;107;p14"/>
            <p:cNvSpPr txBox="1"/>
            <p:nvPr/>
          </p:nvSpPr>
          <p:spPr>
            <a:xfrm>
              <a:off x="561488" y="0"/>
              <a:ext cx="4574701" cy="42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500"/>
              </a:lvl1pPr>
            </a:lstStyle>
            <a:p>
              <a:pPr/>
              <a:r>
                <a:t>느낀점</a:t>
              </a:r>
            </a:p>
          </p:txBody>
        </p:sp>
      </p:grpSp>
      <p:grpSp>
        <p:nvGrpSpPr>
          <p:cNvPr id="156" name="Google Shape;108;p14"/>
          <p:cNvGrpSpPr/>
          <p:nvPr/>
        </p:nvGrpSpPr>
        <p:grpSpPr>
          <a:xfrm>
            <a:off x="2639025" y="1808371"/>
            <a:ext cx="5136189" cy="424150"/>
            <a:chOff x="0" y="0"/>
            <a:chExt cx="5136188" cy="424149"/>
          </a:xfrm>
        </p:grpSpPr>
        <p:sp>
          <p:nvSpPr>
            <p:cNvPr id="154" name="Google Shape;109;p14"/>
            <p:cNvSpPr txBox="1"/>
            <p:nvPr/>
          </p:nvSpPr>
          <p:spPr>
            <a:xfrm>
              <a:off x="561488" y="0"/>
              <a:ext cx="4574701" cy="4241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b="1" sz="1500"/>
              </a:lvl1pPr>
            </a:lstStyle>
            <a:p>
              <a:pPr/>
              <a:r>
                <a:t>자료 수집 및 분석 시각화</a:t>
              </a:r>
            </a:p>
          </p:txBody>
        </p:sp>
        <p:sp>
          <p:nvSpPr>
            <p:cNvPr id="155" name="Google Shape;110;p14"/>
            <p:cNvSpPr/>
            <p:nvPr/>
          </p:nvSpPr>
          <p:spPr>
            <a:xfrm>
              <a:off x="0" y="12900"/>
              <a:ext cx="378901" cy="374401"/>
            </a:xfrm>
            <a:prstGeom prst="ellipse">
              <a:avLst/>
            </a:prstGeom>
            <a:solidFill>
              <a:srgbClr val="FFFFFF"/>
            </a:solidFill>
            <a:ln w="9525" cap="flat">
              <a:solidFill>
                <a:srgbClr val="A4C2F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200">
                  <a:latin typeface="Georgia"/>
                  <a:ea typeface="Georgia"/>
                  <a:cs typeface="Georgia"/>
                  <a:sym typeface="Georgia"/>
                </a:defRPr>
              </a:pPr>
            </a:p>
          </p:txBody>
        </p:sp>
      </p:grpSp>
      <p:sp>
        <p:nvSpPr>
          <p:cNvPr id="157" name="Google Shape;111;p14"/>
          <p:cNvSpPr txBox="1"/>
          <p:nvPr/>
        </p:nvSpPr>
        <p:spPr>
          <a:xfrm>
            <a:off x="2574100" y="1198525"/>
            <a:ext cx="5115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</a:t>
            </a:r>
          </a:p>
        </p:txBody>
      </p:sp>
      <p:sp>
        <p:nvSpPr>
          <p:cNvPr id="158" name="Google Shape;112;p14"/>
          <p:cNvSpPr txBox="1"/>
          <p:nvPr/>
        </p:nvSpPr>
        <p:spPr>
          <a:xfrm>
            <a:off x="2574100" y="1847199"/>
            <a:ext cx="5115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II</a:t>
            </a:r>
          </a:p>
        </p:txBody>
      </p:sp>
      <p:sp>
        <p:nvSpPr>
          <p:cNvPr id="159" name="Google Shape;113;p14"/>
          <p:cNvSpPr txBox="1"/>
          <p:nvPr/>
        </p:nvSpPr>
        <p:spPr>
          <a:xfrm>
            <a:off x="2574100" y="2495875"/>
            <a:ext cx="5115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III</a:t>
            </a:r>
          </a:p>
        </p:txBody>
      </p:sp>
      <p:sp>
        <p:nvSpPr>
          <p:cNvPr id="160" name="Google Shape;114;p14"/>
          <p:cNvSpPr txBox="1"/>
          <p:nvPr/>
        </p:nvSpPr>
        <p:spPr>
          <a:xfrm>
            <a:off x="2574100" y="3143488"/>
            <a:ext cx="5115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1000"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pPr/>
            <a:r>
              <a:t>IV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356;p31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 재정자립도</a:t>
            </a:r>
          </a:p>
        </p:txBody>
      </p:sp>
      <p:pic>
        <p:nvPicPr>
          <p:cNvPr id="411" name="Google Shape;357;p31" descr="Google Shape;357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199" y="1429235"/>
            <a:ext cx="3058801" cy="2045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Google Shape;358;p31" descr="Google Shape;358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0858" y="1409854"/>
            <a:ext cx="3116773" cy="20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Google Shape;360;p31"/>
          <p:cNvSpPr txBox="1"/>
          <p:nvPr/>
        </p:nvSpPr>
        <p:spPr>
          <a:xfrm>
            <a:off x="3736225" y="8423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2016년 ~ 2020년</a:t>
            </a:r>
          </a:p>
        </p:txBody>
      </p:sp>
      <p:grpSp>
        <p:nvGrpSpPr>
          <p:cNvPr id="416" name="Google Shape;361;p31"/>
          <p:cNvGrpSpPr/>
          <p:nvPr/>
        </p:nvGrpSpPr>
        <p:grpSpPr>
          <a:xfrm>
            <a:off x="5403945" y="939781"/>
            <a:ext cx="2724501" cy="330919"/>
            <a:chOff x="0" y="0"/>
            <a:chExt cx="2724499" cy="330918"/>
          </a:xfrm>
        </p:grpSpPr>
        <p:sp>
          <p:nvSpPr>
            <p:cNvPr id="414" name="직사각형"/>
            <p:cNvSpPr/>
            <p:nvPr/>
          </p:nvSpPr>
          <p:spPr>
            <a:xfrm>
              <a:off x="0" y="0"/>
              <a:ext cx="2724500" cy="330919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15" name="재정자립도 = ( 자체 수입 / 자치단체 예산규모 ) x 100"/>
            <p:cNvSpPr txBox="1"/>
            <p:nvPr/>
          </p:nvSpPr>
          <p:spPr>
            <a:xfrm>
              <a:off x="2920" y="6882"/>
              <a:ext cx="2718660" cy="317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재정자립도 = ( 자체 수입 / 자치단체 예산규모 ) x 100</a:t>
              </a:r>
            </a:p>
          </p:txBody>
        </p:sp>
      </p:grpSp>
      <p:sp>
        <p:nvSpPr>
          <p:cNvPr id="417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418" name="재정자립도가 전반적으로 안심지역에 비해 1/3 수준으로 낮음"/>
          <p:cNvSpPr txBox="1"/>
          <p:nvPr/>
        </p:nvSpPr>
        <p:spPr>
          <a:xfrm>
            <a:off x="2606132" y="3978174"/>
            <a:ext cx="424738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재정자립도가 전반적으로 안심지역에 비해 1/3 수준으로 낮음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376;p33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산업별 종사자 비율</a:t>
            </a:r>
          </a:p>
        </p:txBody>
      </p:sp>
      <p:sp>
        <p:nvSpPr>
          <p:cNvPr id="421" name="Google Shape;377;p33"/>
          <p:cNvSpPr txBox="1"/>
          <p:nvPr/>
        </p:nvSpPr>
        <p:spPr>
          <a:xfrm>
            <a:off x="752984" y="3930681"/>
            <a:ext cx="3553201" cy="85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800"/>
            </a:pPr>
            <a:r>
              <a:t>&lt; 분류 기준 &gt;</a:t>
            </a:r>
          </a:p>
          <a:p>
            <a:pPr>
              <a:lnSpc>
                <a:spcPct val="150000"/>
              </a:lnSpc>
              <a:defRPr sz="800"/>
            </a:pPr>
            <a:r>
              <a:t> - 1차 산업: 농업, 임업, 어업</a:t>
            </a:r>
          </a:p>
          <a:p>
            <a:pPr>
              <a:lnSpc>
                <a:spcPct val="150000"/>
              </a:lnSpc>
              <a:defRPr sz="800"/>
            </a:pPr>
            <a:r>
              <a:t> - 2차 산업: 광업, 제조업, 건설업</a:t>
            </a:r>
          </a:p>
          <a:p>
            <a:pPr>
              <a:lnSpc>
                <a:spcPct val="150000"/>
              </a:lnSpc>
              <a:defRPr sz="800"/>
            </a:pPr>
            <a:r>
              <a:t> - 3차 산업: 도소매·음식숙박업, 전기·운수·통신·금융, 사업·개인·공공서비스 및 기타</a:t>
            </a:r>
          </a:p>
        </p:txBody>
      </p:sp>
      <p:pic>
        <p:nvPicPr>
          <p:cNvPr id="422" name="Google Shape;378;p33" descr="Google Shape;378;p33"/>
          <p:cNvPicPr>
            <a:picLocks noChangeAspect="1"/>
          </p:cNvPicPr>
          <p:nvPr/>
        </p:nvPicPr>
        <p:blipFill>
          <a:blip r:embed="rId2">
            <a:extLst/>
          </a:blip>
          <a:srcRect l="7622" t="5482" r="9154" b="0"/>
          <a:stretch>
            <a:fillRect/>
          </a:stretch>
        </p:blipFill>
        <p:spPr>
          <a:xfrm>
            <a:off x="1898196" y="1073923"/>
            <a:ext cx="5771261" cy="2621947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Google Shape;380;p33"/>
          <p:cNvSpPr txBox="1"/>
          <p:nvPr/>
        </p:nvSpPr>
        <p:spPr>
          <a:xfrm>
            <a:off x="3790274" y="85712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2020년 기준 </a:t>
            </a:r>
          </a:p>
        </p:txBody>
      </p:sp>
      <p:grpSp>
        <p:nvGrpSpPr>
          <p:cNvPr id="426" name="Google Shape;381;p33"/>
          <p:cNvGrpSpPr/>
          <p:nvPr/>
        </p:nvGrpSpPr>
        <p:grpSpPr>
          <a:xfrm>
            <a:off x="732463" y="3631759"/>
            <a:ext cx="3411212" cy="352660"/>
            <a:chOff x="0" y="0"/>
            <a:chExt cx="3411211" cy="352658"/>
          </a:xfrm>
        </p:grpSpPr>
        <p:sp>
          <p:nvSpPr>
            <p:cNvPr id="424" name="직사각형"/>
            <p:cNvSpPr/>
            <p:nvPr/>
          </p:nvSpPr>
          <p:spPr>
            <a:xfrm>
              <a:off x="0" y="0"/>
              <a:ext cx="3411212" cy="352659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25" name="산업별 종사자 비율 = (각 사업 별 취업자수/ 전체 취업자 수)  x 100"/>
            <p:cNvSpPr txBox="1"/>
            <p:nvPr/>
          </p:nvSpPr>
          <p:spPr>
            <a:xfrm>
              <a:off x="3466" y="7238"/>
              <a:ext cx="3404279" cy="3379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산업별 종사자 비율 = (각 사업 별 취업자수/ 전체 취업자 수)  x 100</a:t>
              </a:r>
            </a:p>
          </p:txBody>
        </p:sp>
      </p:grpSp>
      <p:sp>
        <p:nvSpPr>
          <p:cNvPr id="427" name="Google Shape;252;p25"/>
          <p:cNvSpPr txBox="1"/>
          <p:nvPr/>
        </p:nvSpPr>
        <p:spPr>
          <a:xfrm>
            <a:off x="6231918" y="49064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428" name="인구감소지역이 타지역에 비해 1차산업종사자 비율이 높음…"/>
          <p:cNvSpPr txBox="1"/>
          <p:nvPr/>
        </p:nvSpPr>
        <p:spPr>
          <a:xfrm>
            <a:off x="4756199" y="3846384"/>
            <a:ext cx="3480391" cy="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8" indent="-140368">
              <a:spcBef>
                <a:spcPts val="800"/>
              </a:spcBef>
              <a:buSzPct val="100000"/>
              <a:buChar char="•"/>
              <a:defRPr sz="1100"/>
            </a:pPr>
            <a:r>
              <a:t>인구감소지역이 타지역에 비해 1차산업종사자 비율이 높음</a:t>
            </a:r>
          </a:p>
          <a:p>
            <a:pPr marL="140368" indent="-140368">
              <a:spcBef>
                <a:spcPts val="800"/>
              </a:spcBef>
              <a:buSzPct val="100000"/>
              <a:buChar char="•"/>
              <a:defRPr sz="1100"/>
            </a:pPr>
            <a:r>
              <a:t>인구감소지역의 2차산업종사자 비율이 1차와 3차산업종사자 </a:t>
            </a:r>
            <a:br/>
            <a:r>
              <a:t>비율에 비해 월등히 낮음을 알 수 있음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386;p34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‘시군구별 인구수’와 ‘1/2/3차 산업 종사자 비율’과의 상관성</a:t>
            </a:r>
          </a:p>
        </p:txBody>
      </p:sp>
      <p:pic>
        <p:nvPicPr>
          <p:cNvPr id="431" name="Google Shape;387;p34" descr="Google Shape;387;p34"/>
          <p:cNvPicPr>
            <a:picLocks noChangeAspect="1"/>
          </p:cNvPicPr>
          <p:nvPr/>
        </p:nvPicPr>
        <p:blipFill>
          <a:blip r:embed="rId2">
            <a:extLst/>
          </a:blip>
          <a:srcRect l="8320" t="0" r="8644" b="0"/>
          <a:stretch>
            <a:fillRect/>
          </a:stretch>
        </p:blipFill>
        <p:spPr>
          <a:xfrm>
            <a:off x="1509259" y="937904"/>
            <a:ext cx="6549316" cy="2464865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Google Shape;389;p34"/>
          <p:cNvSpPr txBox="1"/>
          <p:nvPr/>
        </p:nvSpPr>
        <p:spPr>
          <a:xfrm>
            <a:off x="3790274" y="85712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2020년 기준 </a:t>
            </a:r>
          </a:p>
        </p:txBody>
      </p:sp>
      <p:grpSp>
        <p:nvGrpSpPr>
          <p:cNvPr id="435" name="Google Shape;390;p34"/>
          <p:cNvGrpSpPr/>
          <p:nvPr/>
        </p:nvGrpSpPr>
        <p:grpSpPr>
          <a:xfrm>
            <a:off x="854213" y="3540173"/>
            <a:ext cx="3180501" cy="344009"/>
            <a:chOff x="0" y="0"/>
            <a:chExt cx="3180499" cy="344007"/>
          </a:xfrm>
        </p:grpSpPr>
        <p:sp>
          <p:nvSpPr>
            <p:cNvPr id="433" name="직사각형"/>
            <p:cNvSpPr/>
            <p:nvPr/>
          </p:nvSpPr>
          <p:spPr>
            <a:xfrm>
              <a:off x="0" y="0"/>
              <a:ext cx="3180500" cy="34400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34" name="산업별 종사자 비율 = (각 사업별 취업자수/ 전체 취업자 수)  x 100"/>
            <p:cNvSpPr txBox="1"/>
            <p:nvPr/>
          </p:nvSpPr>
          <p:spPr>
            <a:xfrm>
              <a:off x="3167" y="13399"/>
              <a:ext cx="3174166" cy="317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산업별 종사자 비율 = (각 사업별 취업자수/ 전체 취업자 수)  x 100</a:t>
              </a:r>
            </a:p>
          </p:txBody>
        </p:sp>
      </p:grpSp>
      <p:sp>
        <p:nvSpPr>
          <p:cNvPr id="436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437" name="Google Shape;377;p33"/>
          <p:cNvSpPr txBox="1"/>
          <p:nvPr/>
        </p:nvSpPr>
        <p:spPr>
          <a:xfrm>
            <a:off x="808299" y="3905151"/>
            <a:ext cx="3553201" cy="852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800"/>
            </a:pPr>
            <a:r>
              <a:t>&lt; 분류 기준 &gt;</a:t>
            </a:r>
          </a:p>
          <a:p>
            <a:pPr>
              <a:lnSpc>
                <a:spcPct val="150000"/>
              </a:lnSpc>
              <a:defRPr sz="800"/>
            </a:pPr>
            <a:r>
              <a:t> - 1차 산업: 농업, 임업, 어업</a:t>
            </a:r>
          </a:p>
          <a:p>
            <a:pPr>
              <a:lnSpc>
                <a:spcPct val="150000"/>
              </a:lnSpc>
              <a:defRPr sz="800"/>
            </a:pPr>
            <a:r>
              <a:t> - 2차 산업: 광업, 제조업, 건설업</a:t>
            </a:r>
          </a:p>
          <a:p>
            <a:pPr>
              <a:lnSpc>
                <a:spcPct val="150000"/>
              </a:lnSpc>
              <a:defRPr sz="800"/>
            </a:pPr>
            <a:r>
              <a:t> - 3차 산업: 도소매·음식숙박업, 전기·운수·통신·금융, 사업·개인·공공서비스 및 기타</a:t>
            </a:r>
          </a:p>
        </p:txBody>
      </p:sp>
      <p:sp>
        <p:nvSpPr>
          <p:cNvPr id="438" name="인구감소지역이 타지역에 비해 1차산업종사자 비율이 높음…"/>
          <p:cNvSpPr txBox="1"/>
          <p:nvPr/>
        </p:nvSpPr>
        <p:spPr>
          <a:xfrm>
            <a:off x="4756199" y="3846384"/>
            <a:ext cx="3480391" cy="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8" indent="-140368">
              <a:spcBef>
                <a:spcPts val="800"/>
              </a:spcBef>
              <a:buSzPct val="100000"/>
              <a:buChar char="•"/>
              <a:defRPr sz="1100"/>
            </a:pPr>
            <a:r>
              <a:t>인구감소지역이 타지역에 비해 1차산업종사자 비율이 높음</a:t>
            </a:r>
          </a:p>
          <a:p>
            <a:pPr marL="140368" indent="-140368">
              <a:spcBef>
                <a:spcPts val="800"/>
              </a:spcBef>
              <a:buSzPct val="100000"/>
              <a:buChar char="•"/>
              <a:defRPr sz="1100"/>
            </a:pPr>
            <a:r>
              <a:t>인구감소지역의 2차산업종사자 비율이 1차와 3차산업종사자 </a:t>
            </a:r>
            <a:br/>
            <a:r>
              <a:t>비율에 비해 월등히 낮음을 알 수 있음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366;p32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지역별 – 취업자 수 변화와 고용률</a:t>
            </a:r>
          </a:p>
        </p:txBody>
      </p:sp>
      <p:pic>
        <p:nvPicPr>
          <p:cNvPr id="441" name="Google Shape;367;p32" descr="Google Shape;367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26267" y="1591738"/>
            <a:ext cx="2583230" cy="1973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Google Shape;369;p32" descr="Google Shape;369;p3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3030" y="1466945"/>
            <a:ext cx="2819141" cy="2114351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Google Shape;370;p32"/>
          <p:cNvSpPr txBox="1"/>
          <p:nvPr/>
        </p:nvSpPr>
        <p:spPr>
          <a:xfrm>
            <a:off x="3538775" y="85217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2021/상반기 ~ 2022년/상반기</a:t>
            </a:r>
          </a:p>
        </p:txBody>
      </p:sp>
      <p:grpSp>
        <p:nvGrpSpPr>
          <p:cNvPr id="446" name="Google Shape;371;p32"/>
          <p:cNvGrpSpPr/>
          <p:nvPr/>
        </p:nvGrpSpPr>
        <p:grpSpPr>
          <a:xfrm>
            <a:off x="5632750" y="999819"/>
            <a:ext cx="2405459" cy="320677"/>
            <a:chOff x="0" y="0"/>
            <a:chExt cx="2405458" cy="320676"/>
          </a:xfrm>
        </p:grpSpPr>
        <p:sp>
          <p:nvSpPr>
            <p:cNvPr id="444" name="직사각형"/>
            <p:cNvSpPr/>
            <p:nvPr/>
          </p:nvSpPr>
          <p:spPr>
            <a:xfrm>
              <a:off x="0" y="0"/>
              <a:ext cx="2405459" cy="320677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45" name="고용률 = ( 취업자수 / 15세이상 인구 ) x 100"/>
            <p:cNvSpPr txBox="1"/>
            <p:nvPr/>
          </p:nvSpPr>
          <p:spPr>
            <a:xfrm>
              <a:off x="3382" y="12490"/>
              <a:ext cx="2398695" cy="295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고용률 = ( 취업자수 / 15세이상 인구 ) x 100</a:t>
              </a:r>
            </a:p>
          </p:txBody>
        </p:sp>
      </p:grpSp>
      <p:sp>
        <p:nvSpPr>
          <p:cNvPr id="447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sp>
        <p:nvSpPr>
          <p:cNvPr id="448" name="최근 1년 동안 인구감소지역의 취업자 수가 타 지역이 모두 양의 값인 것 에 대비되어 음의 값으로 줄어들었음…"/>
          <p:cNvSpPr txBox="1"/>
          <p:nvPr/>
        </p:nvSpPr>
        <p:spPr>
          <a:xfrm>
            <a:off x="1508417" y="3843535"/>
            <a:ext cx="6047916" cy="59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8" indent="-140368">
              <a:spcBef>
                <a:spcPts val="700"/>
              </a:spcBef>
              <a:buSzPct val="100000"/>
              <a:buChar char="•"/>
              <a:defRPr sz="1100"/>
            </a:pPr>
            <a:r>
              <a:t>최근 1년 동안 인구감소지역의 취업자 수가 타 지역이 모두 양의 값인 것 에 대비되어 음의 값으로 줄어들었음</a:t>
            </a:r>
          </a:p>
          <a:p>
            <a:pPr marL="140368" indent="-140368">
              <a:spcBef>
                <a:spcPts val="700"/>
              </a:spcBef>
              <a:buSzPct val="100000"/>
              <a:buChar char="•"/>
              <a:defRPr sz="1100"/>
            </a:pPr>
            <a:r>
              <a:t>그에 반해, 인구감소지역의 고용률이 압도적으로 높음</a:t>
            </a:r>
            <a:br/>
            <a:r>
              <a:t>► 이는 1차 산업이 주로 발달한 지역적 특성이 원인이라고 추정 가능함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02;p36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인구감소지수 분류 지역별 – 미성년자녀 부양가구 수</a:t>
            </a:r>
          </a:p>
        </p:txBody>
      </p:sp>
      <p:pic>
        <p:nvPicPr>
          <p:cNvPr id="451" name="Google Shape;403;p36" descr="Google Shape;403;p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0735" y="965197"/>
            <a:ext cx="2025201" cy="146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Google Shape;404;p36" descr="Google Shape;404;p3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7534" y="989147"/>
            <a:ext cx="2130441" cy="1419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Google Shape;405;p36" descr="Google Shape;405;p3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0949" y="979459"/>
            <a:ext cx="1965243" cy="147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Google Shape;406;p36" descr="Google Shape;406;p3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2134" y="979459"/>
            <a:ext cx="2134351" cy="1473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Google Shape;408;p36" descr="Google Shape;408;p36"/>
          <p:cNvPicPr>
            <a:picLocks noChangeAspect="1"/>
          </p:cNvPicPr>
          <p:nvPr/>
        </p:nvPicPr>
        <p:blipFill>
          <a:blip r:embed="rId6">
            <a:extLst/>
          </a:blip>
          <a:srcRect l="0" t="6629" r="7113" b="0"/>
          <a:stretch>
            <a:fillRect/>
          </a:stretch>
        </p:blipFill>
        <p:spPr>
          <a:xfrm>
            <a:off x="2513246" y="2516789"/>
            <a:ext cx="2060275" cy="134745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Google Shape;409;p36" descr="Google Shape;409;p36"/>
          <p:cNvPicPr>
            <a:picLocks noChangeAspect="1"/>
          </p:cNvPicPr>
          <p:nvPr/>
        </p:nvPicPr>
        <p:blipFill>
          <a:blip r:embed="rId7">
            <a:extLst/>
          </a:blip>
          <a:srcRect l="0" t="6384" r="7114" b="0"/>
          <a:stretch>
            <a:fillRect/>
          </a:stretch>
        </p:blipFill>
        <p:spPr>
          <a:xfrm>
            <a:off x="488166" y="2500517"/>
            <a:ext cx="2060277" cy="1379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Google Shape;410;p36" descr="Google Shape;410;p36"/>
          <p:cNvPicPr>
            <a:picLocks noChangeAspect="1"/>
          </p:cNvPicPr>
          <p:nvPr/>
        </p:nvPicPr>
        <p:blipFill>
          <a:blip r:embed="rId8">
            <a:extLst/>
          </a:blip>
          <a:srcRect l="3156" t="6332" r="0" b="0"/>
          <a:stretch>
            <a:fillRect/>
          </a:stretch>
        </p:blipFill>
        <p:spPr>
          <a:xfrm>
            <a:off x="4541954" y="2503494"/>
            <a:ext cx="2174558" cy="1374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Google Shape;411;p36" descr="Google Shape;411;p36"/>
          <p:cNvPicPr>
            <a:picLocks noChangeAspect="1"/>
          </p:cNvPicPr>
          <p:nvPr/>
        </p:nvPicPr>
        <p:blipFill>
          <a:blip r:embed="rId9">
            <a:extLst/>
          </a:blip>
          <a:srcRect l="2784" t="6400" r="5916" b="0"/>
          <a:stretch>
            <a:fillRect/>
          </a:stretch>
        </p:blipFill>
        <p:spPr>
          <a:xfrm>
            <a:off x="6502786" y="2500716"/>
            <a:ext cx="2153116" cy="1379560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  <p:grpSp>
        <p:nvGrpSpPr>
          <p:cNvPr id="462" name="Google Shape;390;p34"/>
          <p:cNvGrpSpPr/>
          <p:nvPr/>
        </p:nvGrpSpPr>
        <p:grpSpPr>
          <a:xfrm>
            <a:off x="522323" y="3948797"/>
            <a:ext cx="2525247" cy="344009"/>
            <a:chOff x="0" y="0"/>
            <a:chExt cx="2525246" cy="344007"/>
          </a:xfrm>
        </p:grpSpPr>
        <p:sp>
          <p:nvSpPr>
            <p:cNvPr id="460" name="직사각형"/>
            <p:cNvSpPr/>
            <p:nvPr/>
          </p:nvSpPr>
          <p:spPr>
            <a:xfrm>
              <a:off x="0" y="0"/>
              <a:ext cx="2525247" cy="344008"/>
            </a:xfrm>
            <a:prstGeom prst="rect">
              <a:avLst/>
            </a:prstGeom>
            <a:solidFill>
              <a:srgbClr val="FFFFFF"/>
            </a:solidFill>
            <a:ln w="952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/>
              </a:pPr>
            </a:p>
          </p:txBody>
        </p:sp>
        <p:sp>
          <p:nvSpPr>
            <p:cNvPr id="461" name="부양가구 비율 = (부양 가구 수/ 총 가구 수)  x 100"/>
            <p:cNvSpPr txBox="1"/>
            <p:nvPr/>
          </p:nvSpPr>
          <p:spPr>
            <a:xfrm>
              <a:off x="2450" y="13399"/>
              <a:ext cx="2520217" cy="3172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sz="900"/>
              </a:lvl1pPr>
            </a:lstStyle>
            <a:p>
              <a:pPr/>
              <a:r>
                <a:t>부양가구 비율 = (부양 가구 수/ 총 가구 수)  x 100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16;p37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혼인율</a:t>
            </a:r>
          </a:p>
        </p:txBody>
      </p:sp>
      <p:pic>
        <p:nvPicPr>
          <p:cNvPr id="465" name="Google Shape;417;p37" descr="Google Shape;417;p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7066" y="1660903"/>
            <a:ext cx="3021742" cy="23041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Google Shape;419;p37" descr="Google Shape;419;p3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550" y="1714762"/>
            <a:ext cx="3514277" cy="2196427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252;p25"/>
          <p:cNvSpPr txBox="1"/>
          <p:nvPr/>
        </p:nvSpPr>
        <p:spPr>
          <a:xfrm>
            <a:off x="6312763" y="516176"/>
            <a:ext cx="30588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>
              <a:defRPr sz="700"/>
            </a:lvl1pPr>
          </a:lstStyle>
          <a:p>
            <a:pPr/>
            <a:r>
              <a:t>서울특별시, 세종특별자치시, 제주특별자치도 제외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24;p38"/>
          <p:cNvSpPr txBox="1"/>
          <p:nvPr>
            <p:ph type="title"/>
          </p:nvPr>
        </p:nvSpPr>
        <p:spPr>
          <a:xfrm>
            <a:off x="1305200" y="1525125"/>
            <a:ext cx="6533699" cy="472501"/>
          </a:xfrm>
          <a:prstGeom prst="rect">
            <a:avLst/>
          </a:prstGeom>
        </p:spPr>
        <p:txBody>
          <a:bodyPr/>
          <a:lstStyle>
            <a:lvl1pPr defTabSz="658368">
              <a:defRPr sz="1800"/>
            </a:lvl1pPr>
          </a:lstStyle>
          <a:p>
            <a:pPr/>
            <a:r>
              <a:t>군집화 및 결과</a:t>
            </a:r>
          </a:p>
        </p:txBody>
      </p:sp>
      <p:sp>
        <p:nvSpPr>
          <p:cNvPr id="470" name="Google Shape;425;p38"/>
          <p:cNvSpPr txBox="1"/>
          <p:nvPr>
            <p:ph type="body" sz="quarter" idx="1"/>
          </p:nvPr>
        </p:nvSpPr>
        <p:spPr>
          <a:xfrm>
            <a:off x="1652850" y="3545125"/>
            <a:ext cx="1545301" cy="652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</a:lvl1pPr>
          </a:lstStyle>
          <a:p>
            <a:pPr/>
            <a:r>
              <a:t>features</a:t>
            </a:r>
          </a:p>
        </p:txBody>
      </p:sp>
      <p:sp>
        <p:nvSpPr>
          <p:cNvPr id="471" name="Google Shape;426;p38"/>
          <p:cNvSpPr txBox="1"/>
          <p:nvPr/>
        </p:nvSpPr>
        <p:spPr>
          <a:xfrm>
            <a:off x="3799349" y="35451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K-Means</a:t>
            </a:r>
          </a:p>
        </p:txBody>
      </p:sp>
      <p:sp>
        <p:nvSpPr>
          <p:cNvPr id="472" name="Google Shape;427;p38"/>
          <p:cNvSpPr txBox="1"/>
          <p:nvPr/>
        </p:nvSpPr>
        <p:spPr>
          <a:xfrm>
            <a:off x="5945849" y="35451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분석 시각화</a:t>
            </a:r>
          </a:p>
        </p:txBody>
      </p:sp>
      <p:sp>
        <p:nvSpPr>
          <p:cNvPr id="473" name="Google Shape;428;p38"/>
          <p:cNvSpPr txBox="1"/>
          <p:nvPr/>
        </p:nvSpPr>
        <p:spPr>
          <a:xfrm>
            <a:off x="3923900" y="614524"/>
            <a:ext cx="1296301" cy="85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b="1" sz="4100">
                <a:solidFill>
                  <a:srgbClr val="EFEFEF"/>
                </a:solidFill>
              </a:defRPr>
            </a:lvl1pPr>
          </a:lstStyle>
          <a:p>
            <a:pPr/>
            <a:r>
              <a:t>03.</a:t>
            </a:r>
          </a:p>
        </p:txBody>
      </p:sp>
      <p:pic>
        <p:nvPicPr>
          <p:cNvPr id="474" name="Google Shape;429;p38" descr="Google Shape;429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0187" y="2464075"/>
            <a:ext cx="783626" cy="783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Google Shape;430;p38" descr="Google Shape;430;p38"/>
          <p:cNvPicPr>
            <a:picLocks noChangeAspect="1"/>
          </p:cNvPicPr>
          <p:nvPr/>
        </p:nvPicPr>
        <p:blipFill>
          <a:blip r:embed="rId3">
            <a:extLst/>
          </a:blip>
          <a:srcRect l="0" t="0" r="0" b="11"/>
          <a:stretch>
            <a:fillRect/>
          </a:stretch>
        </p:blipFill>
        <p:spPr>
          <a:xfrm>
            <a:off x="1935600" y="2488550"/>
            <a:ext cx="979801" cy="734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03" y="0"/>
                </a:moveTo>
                <a:cubicBezTo>
                  <a:pt x="1213" y="0"/>
                  <a:pt x="0" y="1617"/>
                  <a:pt x="0" y="3606"/>
                </a:cubicBezTo>
                <a:lnTo>
                  <a:pt x="0" y="18006"/>
                </a:lnTo>
                <a:cubicBezTo>
                  <a:pt x="0" y="19994"/>
                  <a:pt x="1213" y="21600"/>
                  <a:pt x="2703" y="21600"/>
                </a:cubicBezTo>
                <a:lnTo>
                  <a:pt x="18897" y="21600"/>
                </a:lnTo>
                <a:cubicBezTo>
                  <a:pt x="20387" y="21600"/>
                  <a:pt x="21600" y="19994"/>
                  <a:pt x="21600" y="18006"/>
                </a:cubicBezTo>
                <a:lnTo>
                  <a:pt x="21600" y="3606"/>
                </a:lnTo>
                <a:cubicBezTo>
                  <a:pt x="21600" y="1617"/>
                  <a:pt x="20387" y="0"/>
                  <a:pt x="18897" y="0"/>
                </a:cubicBezTo>
                <a:lnTo>
                  <a:pt x="2703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76" name="Google Shape;431;p38" descr="Google Shape;431;p3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8224" y="2488550"/>
            <a:ext cx="783602" cy="783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그룹"/>
          <p:cNvGrpSpPr/>
          <p:nvPr/>
        </p:nvGrpSpPr>
        <p:grpSpPr>
          <a:xfrm>
            <a:off x="797851" y="1342298"/>
            <a:ext cx="2975076" cy="1052577"/>
            <a:chOff x="0" y="0"/>
            <a:chExt cx="2975075" cy="1052575"/>
          </a:xfrm>
        </p:grpSpPr>
        <p:sp>
          <p:nvSpPr>
            <p:cNvPr id="478" name="Google Shape;235;p24"/>
            <p:cNvSpPr/>
            <p:nvPr/>
          </p:nvSpPr>
          <p:spPr>
            <a:xfrm>
              <a:off x="0" y="0"/>
              <a:ext cx="2904689" cy="977701"/>
            </a:xfrm>
            <a:prstGeom prst="rect">
              <a:avLst/>
            </a:prstGeom>
            <a:solidFill>
              <a:srgbClr val="434343">
                <a:alpha val="933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9" name="Google Shape;436;p39"/>
            <p:cNvSpPr/>
            <p:nvPr/>
          </p:nvSpPr>
          <p:spPr>
            <a:xfrm>
              <a:off x="119975" y="74875"/>
              <a:ext cx="2855101" cy="97770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50505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300"/>
              </a:pPr>
              <a:r>
                <a:t>인구감소/관심/안심지역 간의 </a:t>
              </a:r>
            </a:p>
            <a:p>
              <a:pPr algn="ctr">
                <a:lnSpc>
                  <a:spcPct val="120000"/>
                </a:lnSpc>
                <a:defRPr sz="1300"/>
              </a:pPr>
              <a:r>
                <a:t>인구학적 특성 시각화</a:t>
              </a:r>
            </a:p>
          </p:txBody>
        </p:sp>
      </p:grpSp>
      <p:grpSp>
        <p:nvGrpSpPr>
          <p:cNvPr id="483" name="그룹"/>
          <p:cNvGrpSpPr/>
          <p:nvPr/>
        </p:nvGrpSpPr>
        <p:grpSpPr>
          <a:xfrm>
            <a:off x="5371073" y="1342298"/>
            <a:ext cx="2980383" cy="1052577"/>
            <a:chOff x="0" y="0"/>
            <a:chExt cx="2980382" cy="1052575"/>
          </a:xfrm>
        </p:grpSpPr>
        <p:sp>
          <p:nvSpPr>
            <p:cNvPr id="481" name="Google Shape;235;p24"/>
            <p:cNvSpPr/>
            <p:nvPr/>
          </p:nvSpPr>
          <p:spPr>
            <a:xfrm>
              <a:off x="0" y="0"/>
              <a:ext cx="2904689" cy="977701"/>
            </a:xfrm>
            <a:prstGeom prst="rect">
              <a:avLst/>
            </a:prstGeom>
            <a:solidFill>
              <a:srgbClr val="434343">
                <a:alpha val="933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2" name="Google Shape;437;p39"/>
            <p:cNvSpPr/>
            <p:nvPr/>
          </p:nvSpPr>
          <p:spPr>
            <a:xfrm>
              <a:off x="125282" y="74875"/>
              <a:ext cx="2855101" cy="97770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505050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20000"/>
                </a:lnSpc>
                <a:defRPr sz="1300"/>
              </a:pPr>
              <a:r>
                <a:t>군집화 대상인 인구감소지역(89개)을</a:t>
              </a:r>
            </a:p>
            <a:p>
              <a:pPr algn="ctr">
                <a:lnSpc>
                  <a:spcPct val="120000"/>
                </a:lnSpc>
                <a:defRPr sz="1300"/>
              </a:pPr>
              <a:r>
                <a:t>다방면으로 </a:t>
              </a:r>
              <a:r>
                <a:rPr b="1"/>
                <a:t>특성 분석</a:t>
              </a:r>
            </a:p>
          </p:txBody>
        </p:sp>
      </p:grpSp>
      <p:grpSp>
        <p:nvGrpSpPr>
          <p:cNvPr id="486" name="그룹"/>
          <p:cNvGrpSpPr/>
          <p:nvPr/>
        </p:nvGrpSpPr>
        <p:grpSpPr>
          <a:xfrm>
            <a:off x="5371073" y="3204548"/>
            <a:ext cx="2980383" cy="1057608"/>
            <a:chOff x="0" y="0"/>
            <a:chExt cx="2980382" cy="1057606"/>
          </a:xfrm>
        </p:grpSpPr>
        <p:sp>
          <p:nvSpPr>
            <p:cNvPr id="484" name="Google Shape;235;p24"/>
            <p:cNvSpPr/>
            <p:nvPr/>
          </p:nvSpPr>
          <p:spPr>
            <a:xfrm>
              <a:off x="0" y="0"/>
              <a:ext cx="2904689" cy="977701"/>
            </a:xfrm>
            <a:prstGeom prst="rect">
              <a:avLst/>
            </a:prstGeom>
            <a:solidFill>
              <a:srgbClr val="434343">
                <a:alpha val="933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5" name="Google Shape;438;p39"/>
            <p:cNvSpPr/>
            <p:nvPr/>
          </p:nvSpPr>
          <p:spPr>
            <a:xfrm>
              <a:off x="125282" y="79906"/>
              <a:ext cx="2855101" cy="97770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F4F4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10000"/>
                </a:lnSpc>
                <a:defRPr b="1" sz="1300"/>
              </a:pPr>
              <a:r>
                <a:t>군집화</a:t>
              </a:r>
            </a:p>
            <a:p>
              <a:pPr algn="ctr">
                <a:lnSpc>
                  <a:spcPct val="110000"/>
                </a:lnSpc>
                <a:defRPr sz="1300"/>
              </a:pPr>
              <a:r>
                <a:t>(K-means)</a:t>
              </a:r>
            </a:p>
          </p:txBody>
        </p:sp>
      </p:grpSp>
      <p:sp>
        <p:nvSpPr>
          <p:cNvPr id="487" name="Google Shape;440;p39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프로젝트 수행 절차</a:t>
            </a:r>
          </a:p>
        </p:txBody>
      </p:sp>
      <p:sp>
        <p:nvSpPr>
          <p:cNvPr id="488" name="선"/>
          <p:cNvSpPr/>
          <p:nvPr/>
        </p:nvSpPr>
        <p:spPr>
          <a:xfrm>
            <a:off x="3962637" y="1815364"/>
            <a:ext cx="1218726" cy="1"/>
          </a:xfrm>
          <a:prstGeom prst="line">
            <a:avLst/>
          </a:prstGeom>
          <a:ln w="50800">
            <a:solidFill>
              <a:srgbClr val="6DA3FD"/>
            </a:solidFill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89" name="선"/>
          <p:cNvSpPr/>
          <p:nvPr/>
        </p:nvSpPr>
        <p:spPr>
          <a:xfrm>
            <a:off x="6912324" y="2533968"/>
            <a:ext cx="1" cy="532124"/>
          </a:xfrm>
          <a:prstGeom prst="line">
            <a:avLst/>
          </a:prstGeom>
          <a:ln w="50800">
            <a:solidFill>
              <a:srgbClr val="6DA3FD"/>
            </a:solidFill>
            <a:tailEnd type="stealth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490" name="선"/>
          <p:cNvSpPr/>
          <p:nvPr/>
        </p:nvSpPr>
        <p:spPr>
          <a:xfrm flipH="1">
            <a:off x="3981471" y="3733351"/>
            <a:ext cx="1181058" cy="1"/>
          </a:xfrm>
          <a:prstGeom prst="line">
            <a:avLst/>
          </a:prstGeom>
          <a:ln w="50800">
            <a:solidFill>
              <a:srgbClr val="6DA3FD"/>
            </a:solidFill>
            <a:tailEnd type="stealth"/>
          </a:ln>
        </p:spPr>
        <p:txBody>
          <a:bodyPr lIns="0" tIns="0" rIns="0" bIns="0"/>
          <a:lstStyle/>
          <a:p>
            <a:pPr/>
          </a:p>
        </p:txBody>
      </p:sp>
      <p:grpSp>
        <p:nvGrpSpPr>
          <p:cNvPr id="495" name="그룹"/>
          <p:cNvGrpSpPr/>
          <p:nvPr/>
        </p:nvGrpSpPr>
        <p:grpSpPr>
          <a:xfrm>
            <a:off x="797851" y="3205185"/>
            <a:ext cx="2975076" cy="1057608"/>
            <a:chOff x="0" y="0"/>
            <a:chExt cx="2975075" cy="1057606"/>
          </a:xfrm>
        </p:grpSpPr>
        <p:sp>
          <p:nvSpPr>
            <p:cNvPr id="491" name="Google Shape;235;p24"/>
            <p:cNvSpPr/>
            <p:nvPr/>
          </p:nvSpPr>
          <p:spPr>
            <a:xfrm>
              <a:off x="0" y="0"/>
              <a:ext cx="2904689" cy="977701"/>
            </a:xfrm>
            <a:prstGeom prst="rect">
              <a:avLst/>
            </a:prstGeom>
            <a:solidFill>
              <a:srgbClr val="434343">
                <a:alpha val="9334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2" name="Google Shape;439;p39"/>
            <p:cNvSpPr/>
            <p:nvPr/>
          </p:nvSpPr>
          <p:spPr>
            <a:xfrm>
              <a:off x="119975" y="79906"/>
              <a:ext cx="2855101" cy="977701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rgbClr val="4F4F4F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lnSpc>
                  <a:spcPct val="150000"/>
                </a:lnSpc>
                <a:defRPr b="1" sz="1300"/>
              </a:pPr>
              <a:r>
                <a:t>군집별 특징</a:t>
              </a:r>
              <a:r>
                <a:rPr b="0"/>
                <a:t> 시각화 및 분석</a:t>
              </a:r>
            </a:p>
          </p:txBody>
        </p:sp>
        <p:pic>
          <p:nvPicPr>
            <p:cNvPr id="493" name="선 선" descr="선 선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72648" y="644901"/>
              <a:ext cx="1949754" cy="76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48;p4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경제적 특성1 (1차/3차 산업 취업자 비율)</a:t>
            </a:r>
          </a:p>
        </p:txBody>
      </p:sp>
      <p:grpSp>
        <p:nvGrpSpPr>
          <p:cNvPr id="500" name="그룹"/>
          <p:cNvGrpSpPr/>
          <p:nvPr/>
        </p:nvGrpSpPr>
        <p:grpSpPr>
          <a:xfrm>
            <a:off x="819577" y="1478002"/>
            <a:ext cx="2305227" cy="2771390"/>
            <a:chOff x="0" y="0"/>
            <a:chExt cx="2305226" cy="2771388"/>
          </a:xfrm>
        </p:grpSpPr>
        <p:pic>
          <p:nvPicPr>
            <p:cNvPr id="498" name="Google Shape;449;p40" descr="Google Shape;449;p4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66590" b="0"/>
            <a:stretch>
              <a:fillRect/>
            </a:stretch>
          </p:blipFill>
          <p:spPr>
            <a:xfrm>
              <a:off x="0" y="411967"/>
              <a:ext cx="2305227" cy="2359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9" name="Google Shape;451;p40"/>
            <p:cNvSpPr txBox="1"/>
            <p:nvPr/>
          </p:nvSpPr>
          <p:spPr>
            <a:xfrm>
              <a:off x="374162" y="0"/>
              <a:ext cx="1659123" cy="3352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000"/>
              </a:lvl1pPr>
            </a:lstStyle>
            <a:p>
              <a:pPr/>
              <a:r>
                <a:t>1차 산업: 농업, 임업, 어업</a:t>
              </a:r>
            </a:p>
          </p:txBody>
        </p:sp>
      </p:grpSp>
      <p:grpSp>
        <p:nvGrpSpPr>
          <p:cNvPr id="503" name="그룹"/>
          <p:cNvGrpSpPr/>
          <p:nvPr/>
        </p:nvGrpSpPr>
        <p:grpSpPr>
          <a:xfrm>
            <a:off x="3404770" y="1425255"/>
            <a:ext cx="2513319" cy="2876884"/>
            <a:chOff x="0" y="0"/>
            <a:chExt cx="2513318" cy="2876883"/>
          </a:xfrm>
        </p:grpSpPr>
        <p:pic>
          <p:nvPicPr>
            <p:cNvPr id="501" name="Google Shape;450;p40" descr="Google Shape;450;p40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65981" t="0" r="0" b="0"/>
            <a:stretch>
              <a:fillRect/>
            </a:stretch>
          </p:blipFill>
          <p:spPr>
            <a:xfrm>
              <a:off x="0" y="485998"/>
              <a:ext cx="2378546" cy="2390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2" name="Google Shape;452;p40"/>
            <p:cNvSpPr txBox="1"/>
            <p:nvPr/>
          </p:nvSpPr>
          <p:spPr>
            <a:xfrm>
              <a:off x="9823" y="0"/>
              <a:ext cx="2503496" cy="514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lnSpc>
                  <a:spcPct val="115000"/>
                </a:lnSpc>
                <a:defRPr sz="1000"/>
              </a:lvl1pPr>
            </a:lstStyle>
            <a:p>
              <a:pPr/>
              <a:r>
                <a:t>3차 산업: 도소매·음식숙박업, 전기·운수·통신·금융,사업·개인·공공서비스 및 기타</a:t>
              </a:r>
            </a:p>
          </p:txBody>
        </p:sp>
      </p:grpSp>
      <p:sp>
        <p:nvSpPr>
          <p:cNvPr id="504" name="1차산업과 3차산업종사자 비율이 역전되어있음을 보여줌…"/>
          <p:cNvSpPr txBox="1"/>
          <p:nvPr/>
        </p:nvSpPr>
        <p:spPr>
          <a:xfrm>
            <a:off x="5777400" y="2305955"/>
            <a:ext cx="3031823" cy="1354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00263" indent="-100263">
              <a:buSzPct val="100000"/>
              <a:buChar char="•"/>
              <a:defRPr sz="1000"/>
            </a:pPr>
            <a:r>
              <a:t>1차산업과 3차산업종사자 비율이 역전되어있음을 보여줌</a:t>
            </a:r>
          </a:p>
          <a:p>
            <a:pPr marL="100263" indent="-100263">
              <a:buSzPct val="100000"/>
              <a:buChar char="•"/>
              <a:defRPr sz="1000"/>
            </a:pPr>
          </a:p>
          <a:p>
            <a:pPr marL="100263" indent="-100263">
              <a:buSzPct val="100000"/>
              <a:buChar char="•"/>
              <a:defRPr sz="1000"/>
            </a:pPr>
            <a:r>
              <a:t>신안군과 성주군의 1차산업종사자 비율이 높은 것에</a:t>
            </a:r>
            <a:br/>
            <a:r>
              <a:t>반해 3차산업종사자 비율이 낮음</a:t>
            </a:r>
          </a:p>
          <a:p>
            <a:pPr marL="100263" indent="-100263">
              <a:buSzPct val="100000"/>
              <a:buChar char="•"/>
              <a:defRPr sz="1000"/>
            </a:pPr>
          </a:p>
          <a:p>
            <a:pPr marL="100263" indent="-100263">
              <a:buSzPct val="100000"/>
              <a:buChar char="•"/>
              <a:defRPr sz="1000"/>
            </a:pPr>
            <a:r>
              <a:t>부산과 대구, 태백과 제천의 1차 산업종사자 비율이 낮은</a:t>
            </a:r>
            <a:br/>
            <a:r>
              <a:t>것에 반해 3차산업종사자 비율이 높음</a:t>
            </a:r>
          </a:p>
          <a:p>
            <a:pPr>
              <a:defRPr sz="1000"/>
            </a:pPr>
          </a:p>
          <a:p>
            <a:pPr marL="100263" indent="-100263">
              <a:buSzPct val="100000"/>
              <a:buChar char="•"/>
              <a:defRPr sz="1000"/>
            </a:pPr>
            <a:r>
              <a:t>대도시 주변이나 관광 도시들이 3차산업종사자 비율이 높음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653;p58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환경적 특성 (터널)</a:t>
            </a:r>
          </a:p>
        </p:txBody>
      </p:sp>
      <p:pic>
        <p:nvPicPr>
          <p:cNvPr id="507" name="Google Shape;654;p58" descr="Google Shape;654;p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5888" y="1173795"/>
            <a:ext cx="2714151" cy="2532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8" name="Google Shape;655;p58" descr="Google Shape;655;p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2691" y="1209073"/>
            <a:ext cx="2842003" cy="2245224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터널 수와 산지면적의 상관"/>
          <p:cNvSpPr txBox="1"/>
          <p:nvPr/>
        </p:nvSpPr>
        <p:spPr>
          <a:xfrm>
            <a:off x="2662738" y="3927520"/>
            <a:ext cx="185266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터널 수와 산지면적의 상관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19;p15"/>
          <p:cNvSpPr txBox="1"/>
          <p:nvPr>
            <p:ph type="title"/>
          </p:nvPr>
        </p:nvSpPr>
        <p:spPr>
          <a:xfrm>
            <a:off x="1305200" y="1525125"/>
            <a:ext cx="6533699" cy="472501"/>
          </a:xfrm>
          <a:prstGeom prst="rect">
            <a:avLst/>
          </a:prstGeom>
        </p:spPr>
        <p:txBody>
          <a:bodyPr/>
          <a:lstStyle>
            <a:lvl1pPr defTabSz="658368">
              <a:defRPr sz="1800"/>
            </a:lvl1pPr>
          </a:lstStyle>
          <a:p>
            <a:pPr/>
            <a:r>
              <a:t>프로젝트 배경 및 기획</a:t>
            </a:r>
          </a:p>
        </p:txBody>
      </p:sp>
      <p:sp>
        <p:nvSpPr>
          <p:cNvPr id="163" name="Google Shape;120;p15"/>
          <p:cNvSpPr txBox="1"/>
          <p:nvPr>
            <p:ph type="body" sz="quarter" idx="1"/>
          </p:nvPr>
        </p:nvSpPr>
        <p:spPr>
          <a:xfrm>
            <a:off x="3610950" y="3621175"/>
            <a:ext cx="1922100" cy="652501"/>
          </a:xfrm>
          <a:prstGeom prst="rect">
            <a:avLst/>
          </a:prstGeom>
        </p:spPr>
        <p:txBody>
          <a:bodyPr/>
          <a:lstStyle/>
          <a:p>
            <a:pPr marL="0" indent="0" defTabSz="905255">
              <a:lnSpc>
                <a:spcPct val="92000"/>
              </a:lnSpc>
              <a:spcBef>
                <a:spcPts val="1100"/>
              </a:spcBef>
              <a:defRPr sz="1485"/>
            </a:pPr>
            <a:r>
              <a:t>행정안전부의</a:t>
            </a:r>
            <a:br/>
            <a:r>
              <a:t>‘인구감소지수'</a:t>
            </a:r>
          </a:p>
        </p:txBody>
      </p:sp>
      <p:sp>
        <p:nvSpPr>
          <p:cNvPr id="164" name="Google Shape;121;p15"/>
          <p:cNvSpPr txBox="1"/>
          <p:nvPr/>
        </p:nvSpPr>
        <p:spPr>
          <a:xfrm>
            <a:off x="3923900" y="614524"/>
            <a:ext cx="1296301" cy="85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b="1" sz="4100">
                <a:solidFill>
                  <a:srgbClr val="EFEFEF"/>
                </a:solidFill>
              </a:defRPr>
            </a:lvl1pPr>
          </a:lstStyle>
          <a:p>
            <a:pPr/>
            <a:r>
              <a:t>01.</a:t>
            </a:r>
          </a:p>
        </p:txBody>
      </p:sp>
      <p:pic>
        <p:nvPicPr>
          <p:cNvPr id="165" name="Google Shape;122;p15" descr="Google Shape;122;p15"/>
          <p:cNvPicPr>
            <a:picLocks noChangeAspect="1"/>
          </p:cNvPicPr>
          <p:nvPr/>
        </p:nvPicPr>
        <p:blipFill>
          <a:blip r:embed="rId2">
            <a:extLst/>
          </a:blip>
          <a:srcRect l="0" t="0" r="5" b="9317"/>
          <a:stretch>
            <a:fillRect/>
          </a:stretch>
        </p:blipFill>
        <p:spPr>
          <a:xfrm>
            <a:off x="1864349" y="2283824"/>
            <a:ext cx="1125539" cy="1150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2"/>
                  <a:pt x="0" y="10796"/>
                </a:cubicBezTo>
                <a:cubicBezTo>
                  <a:pt x="0" y="16761"/>
                  <a:pt x="4835" y="21600"/>
                  <a:pt x="10800" y="21600"/>
                </a:cubicBezTo>
                <a:cubicBezTo>
                  <a:pt x="16765" y="21600"/>
                  <a:pt x="21600" y="16761"/>
                  <a:pt x="21600" y="10796"/>
                </a:cubicBezTo>
                <a:cubicBezTo>
                  <a:pt x="21600" y="4832"/>
                  <a:pt x="16765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6" name="Google Shape;123;p15" descr="Google Shape;123;p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05774" y="2316950"/>
            <a:ext cx="1017526" cy="1017526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Google Shape;124;p15"/>
          <p:cNvSpPr txBox="1"/>
          <p:nvPr/>
        </p:nvSpPr>
        <p:spPr>
          <a:xfrm>
            <a:off x="5920049" y="35451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b="1" sz="1500">
                <a:solidFill>
                  <a:srgbClr val="FFFFFF"/>
                </a:solidFill>
              </a:defRPr>
            </a:lvl1pPr>
          </a:lstStyle>
          <a:p>
            <a:pPr/>
            <a:r>
              <a:t>사전 기획</a:t>
            </a:r>
          </a:p>
        </p:txBody>
      </p:sp>
      <p:pic>
        <p:nvPicPr>
          <p:cNvPr id="168" name="Google Shape;125;p15" descr="Google Shape;125;p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92538" y="2381474"/>
            <a:ext cx="854977" cy="855002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Google Shape;126;p15"/>
          <p:cNvSpPr txBox="1"/>
          <p:nvPr/>
        </p:nvSpPr>
        <p:spPr>
          <a:xfrm>
            <a:off x="1466100" y="3621175"/>
            <a:ext cx="1922100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 defTabSz="905255">
              <a:lnSpc>
                <a:spcPct val="92000"/>
              </a:lnSpc>
              <a:spcBef>
                <a:spcPts val="1100"/>
              </a:spcBef>
              <a:defRPr b="1" sz="1485">
                <a:solidFill>
                  <a:srgbClr val="FFFFFF"/>
                </a:solidFill>
              </a:defRPr>
            </a:lvl1pPr>
          </a:lstStyle>
          <a:p>
            <a:pPr/>
            <a:r>
              <a:t>인구 감소 &amp;              도시 소멸 이슈화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457;p41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경제적 특성2 (2차 산업)</a:t>
            </a:r>
          </a:p>
        </p:txBody>
      </p:sp>
      <p:pic>
        <p:nvPicPr>
          <p:cNvPr id="512" name="Google Shape;458;p41" descr="Google Shape;458;p41"/>
          <p:cNvPicPr>
            <a:picLocks noChangeAspect="1"/>
          </p:cNvPicPr>
          <p:nvPr/>
        </p:nvPicPr>
        <p:blipFill>
          <a:blip r:embed="rId2">
            <a:extLst/>
          </a:blip>
          <a:srcRect l="2687" t="4243" r="6180" b="0"/>
          <a:stretch>
            <a:fillRect/>
          </a:stretch>
        </p:blipFill>
        <p:spPr>
          <a:xfrm>
            <a:off x="4445963" y="1250524"/>
            <a:ext cx="2910551" cy="229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Google Shape;459;p41" descr="Google Shape;459;p41"/>
          <p:cNvPicPr>
            <a:picLocks noChangeAspect="1"/>
          </p:cNvPicPr>
          <p:nvPr/>
        </p:nvPicPr>
        <p:blipFill>
          <a:blip r:embed="rId3">
            <a:extLst/>
          </a:blip>
          <a:srcRect l="0" t="7783" r="0" b="0"/>
          <a:stretch>
            <a:fillRect/>
          </a:stretch>
        </p:blipFill>
        <p:spPr>
          <a:xfrm>
            <a:off x="1682421" y="1103319"/>
            <a:ext cx="2791635" cy="2783511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인구수와 2차산업 종사자 간의 약한 양의 상관관계를 가짐"/>
          <p:cNvSpPr txBox="1"/>
          <p:nvPr/>
        </p:nvSpPr>
        <p:spPr>
          <a:xfrm>
            <a:off x="2662453" y="4182718"/>
            <a:ext cx="4135074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marL="140368" indent="-140368">
              <a:buSzPct val="100000"/>
              <a:buChar char="•"/>
            </a:lvl1pPr>
          </a:lstStyle>
          <a:p>
            <a:pPr/>
            <a:r>
              <a:t>인구수와 2차산업 종사자 간의 약한 양의 상관관계를 가짐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464;p42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환경적 특성1 (산지면적, KTX역과의 거리)</a:t>
            </a:r>
          </a:p>
        </p:txBody>
      </p:sp>
      <p:pic>
        <p:nvPicPr>
          <p:cNvPr id="517" name="Google Shape;465;p42" descr="Google Shape;465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0194" y="914389"/>
            <a:ext cx="3404425" cy="3063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Google Shape;466;p42" descr="Google Shape;466;p4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1444" y="1133709"/>
            <a:ext cx="2770833" cy="2727229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인구수와 산지/도시면적 간의 음의 상관관계가 보임…"/>
          <p:cNvSpPr txBox="1"/>
          <p:nvPr/>
        </p:nvSpPr>
        <p:spPr>
          <a:xfrm>
            <a:off x="2539343" y="4105117"/>
            <a:ext cx="3934018" cy="437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인구수와 산지/도시면적 간의 음의 상관관계가 보임</a:t>
            </a:r>
          </a:p>
          <a:p>
            <a:pPr/>
            <a:r>
              <a:t>KTX로 지역 접근성을 보았으나 큰 상관관계를 찾지 못함</a:t>
            </a:r>
          </a:p>
        </p:txBody>
      </p:sp>
      <p:sp>
        <p:nvSpPr>
          <p:cNvPr id="520" name="산지면적 = 녹지를 제외한 임야를 뜻함…"/>
          <p:cNvSpPr txBox="1"/>
          <p:nvPr/>
        </p:nvSpPr>
        <p:spPr>
          <a:xfrm>
            <a:off x="5788315" y="554620"/>
            <a:ext cx="2164237" cy="334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defTabSz="457200">
              <a:defRPr sz="1133"/>
            </a:pPr>
            <a:r>
              <a:t>산지면적 = 녹지를 제외한 임야를 뜻함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defRPr sz="1133"/>
            </a:pPr>
            <a:r>
              <a:t>도시면적 = 주거 + 상업 + 공업 + 녹지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471;p43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환경적 특성2 (의료기관, 베이커리 매장수)</a:t>
            </a:r>
          </a:p>
        </p:txBody>
      </p:sp>
      <p:pic>
        <p:nvPicPr>
          <p:cNvPr id="523" name="Google Shape;472;p43" descr="Google Shape;472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5800" y="1115205"/>
            <a:ext cx="3094234" cy="2465710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Google Shape;473;p43"/>
          <p:cNvSpPr txBox="1"/>
          <p:nvPr/>
        </p:nvSpPr>
        <p:spPr>
          <a:xfrm>
            <a:off x="3790274" y="857125"/>
            <a:ext cx="1987201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700"/>
            </a:lvl1pPr>
          </a:lstStyle>
          <a:p>
            <a:pPr/>
            <a:r>
              <a:t>2022년 기준 </a:t>
            </a:r>
          </a:p>
        </p:txBody>
      </p:sp>
      <p:pic>
        <p:nvPicPr>
          <p:cNvPr id="525" name="Google Shape;474;p43" descr="Google Shape;474;p4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3966" y="1115205"/>
            <a:ext cx="3276860" cy="2465710"/>
          </a:xfrm>
          <a:prstGeom prst="rect">
            <a:avLst/>
          </a:prstGeom>
          <a:ln w="12700">
            <a:miter lim="400000"/>
          </a:ln>
        </p:spPr>
      </p:pic>
      <p:sp>
        <p:nvSpPr>
          <p:cNvPr id="526" name="뚜레쥬르와 파리바게트의 수로 생활편리성과 도시의 상권 활성화를 볼 수 있다고 가정"/>
          <p:cNvSpPr txBox="1"/>
          <p:nvPr/>
        </p:nvSpPr>
        <p:spPr>
          <a:xfrm>
            <a:off x="1839084" y="3929687"/>
            <a:ext cx="588958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뚜레쥬르와 파리바게트의 수로 생활편리성과 도시의 상권 활성화를 볼 수 있다고 가정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479;p44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사회적 특성 (빈집 비율)</a:t>
            </a:r>
          </a:p>
        </p:txBody>
      </p:sp>
      <p:grpSp>
        <p:nvGrpSpPr>
          <p:cNvPr id="531" name="그룹"/>
          <p:cNvGrpSpPr/>
          <p:nvPr/>
        </p:nvGrpSpPr>
        <p:grpSpPr>
          <a:xfrm>
            <a:off x="748833" y="990393"/>
            <a:ext cx="3376046" cy="3256914"/>
            <a:chOff x="0" y="0"/>
            <a:chExt cx="3376045" cy="3256913"/>
          </a:xfrm>
        </p:grpSpPr>
        <p:pic>
          <p:nvPicPr>
            <p:cNvPr id="529" name="Google Shape;480;p44" descr="Google Shape;480;p4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376046" cy="3256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0" name="Google Shape;481;p44"/>
            <p:cNvSpPr txBox="1"/>
            <p:nvPr/>
          </p:nvSpPr>
          <p:spPr>
            <a:xfrm rot="16200000">
              <a:off x="-84521" y="1153367"/>
              <a:ext cx="616202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600">
                  <a:latin typeface="Malgun Gothic"/>
                  <a:ea typeface="Malgun Gothic"/>
                  <a:cs typeface="Malgun Gothic"/>
                  <a:sym typeface="Malgun Gothic"/>
                </a:defRPr>
              </a:lvl1pPr>
            </a:lstStyle>
            <a:p>
              <a:pPr/>
              <a:r>
                <a:t>(%)</a:t>
              </a:r>
            </a:p>
          </p:txBody>
        </p:sp>
      </p:grpSp>
      <p:sp>
        <p:nvSpPr>
          <p:cNvPr id="532" name="인구 6만명 이상에서 인구수와 빈집 비율 간의  아주 약한 상관관계를 보임…"/>
          <p:cNvSpPr txBox="1"/>
          <p:nvPr/>
        </p:nvSpPr>
        <p:spPr>
          <a:xfrm>
            <a:off x="4372833" y="2191283"/>
            <a:ext cx="3470488" cy="760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marL="140368" indent="-140368">
              <a:spcBef>
                <a:spcPts val="800"/>
              </a:spcBef>
              <a:buSzPct val="100000"/>
              <a:buChar char="•"/>
            </a:pPr>
            <a:r>
              <a:t>인구 6만명 이상에서 인구수와 빈집 비율 간의 </a:t>
            </a:r>
            <a:br/>
            <a:r>
              <a:t>아주 약한 상관관계를 보임</a:t>
            </a:r>
          </a:p>
          <a:p>
            <a:pPr marL="140368" indent="-140368">
              <a:spcBef>
                <a:spcPts val="800"/>
              </a:spcBef>
              <a:buSzPct val="100000"/>
              <a:buChar char="•"/>
            </a:pPr>
            <a:r>
              <a:t>인구 6만명 이하에서는 상관관계를 찾을 수 없음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660;p59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– 1차/ 2차/ 3차/ 요양/ 한의원 병원</a:t>
            </a:r>
          </a:p>
        </p:txBody>
      </p:sp>
      <p:pic>
        <p:nvPicPr>
          <p:cNvPr id="535" name="Google Shape;661;p59" descr="Google Shape;661;p5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049" y="990737"/>
            <a:ext cx="2482601" cy="1978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Google Shape;662;p59" descr="Google Shape;662;p5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5923" y="1009262"/>
            <a:ext cx="2482602" cy="1941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Google Shape;663;p59" descr="Google Shape;663;p5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66771" y="1039650"/>
            <a:ext cx="2445855" cy="188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Google Shape;664;p59" descr="Google Shape;664;p5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38949" y="2882500"/>
            <a:ext cx="2404891" cy="188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Google Shape;665;p59" descr="Google Shape;665;p5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97749" y="2857724"/>
            <a:ext cx="2298384" cy="188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486;p45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특성(feature) 간의 상관도 확인</a:t>
            </a:r>
          </a:p>
        </p:txBody>
      </p:sp>
      <p:sp>
        <p:nvSpPr>
          <p:cNvPr id="542" name="Google Shape;487;p45"/>
          <p:cNvSpPr/>
          <p:nvPr/>
        </p:nvSpPr>
        <p:spPr>
          <a:xfrm>
            <a:off x="4480014" y="2153768"/>
            <a:ext cx="1927628" cy="1096348"/>
          </a:xfrm>
          <a:prstGeom prst="rect">
            <a:avLst/>
          </a:prstGeom>
          <a:solidFill>
            <a:srgbClr val="EEEEEE"/>
          </a:solidFill>
          <a:ln>
            <a:solidFill>
              <a:schemeClr val="accent2">
                <a:lumOff val="21764"/>
              </a:schemeClr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  <a:defRPr sz="1100"/>
            </a:pPr>
            <a:r>
              <a:t>전체 특성(feature) 26개 중</a:t>
            </a:r>
          </a:p>
          <a:p>
            <a:pPr algn="ctr">
              <a:lnSpc>
                <a:spcPct val="150000"/>
              </a:lnSpc>
              <a:defRPr sz="1100"/>
            </a:pPr>
            <a:r>
              <a:t>|상관계수|가 0.5 이상인</a:t>
            </a:r>
          </a:p>
          <a:p>
            <a:pPr algn="ctr">
              <a:lnSpc>
                <a:spcPct val="150000"/>
              </a:lnSpc>
              <a:defRPr sz="1100"/>
            </a:pPr>
            <a:r>
              <a:t>feature  8개 제거</a:t>
            </a:r>
          </a:p>
        </p:txBody>
      </p:sp>
      <p:pic>
        <p:nvPicPr>
          <p:cNvPr id="543" name="Google Shape;488;p45" descr="Google Shape;488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994" y="1148415"/>
            <a:ext cx="3434451" cy="3434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Google Shape;489;p45" descr="Google Shape;489;p4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2439" y="1564859"/>
            <a:ext cx="431350" cy="334301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Google Shape;490;p45"/>
          <p:cNvSpPr txBox="1"/>
          <p:nvPr/>
        </p:nvSpPr>
        <p:spPr>
          <a:xfrm>
            <a:off x="5063782" y="1413231"/>
            <a:ext cx="1892101" cy="637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t>library(ggcorrplot)</a:t>
            </a:r>
          </a:p>
          <a:p>
            <a:pPr>
              <a:lnSpc>
                <a:spcPct val="150000"/>
              </a:lnSpc>
              <a:defRPr sz="1200"/>
            </a:pPr>
            <a:r>
              <a:t>다중상관계수 시각화</a:t>
            </a:r>
          </a:p>
        </p:txBody>
      </p:sp>
      <p:sp>
        <p:nvSpPr>
          <p:cNvPr id="546" name="인구수, 사망률, 고령화비율, 전체 가구수, 산림면적(ha), 고용률, 경제활동인구, 3차 산업비율 제거"/>
          <p:cNvSpPr txBox="1"/>
          <p:nvPr/>
        </p:nvSpPr>
        <p:spPr>
          <a:xfrm>
            <a:off x="4472439" y="3504724"/>
            <a:ext cx="3898811" cy="437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인구수, 사망률, 고령화비율, 전체 가구수, 산림면적(ha),</a:t>
            </a:r>
            <a:br/>
            <a:r>
              <a:t>고용률, 경제활동인구, 3차 산업비율 제거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495;p46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 (K-means)</a:t>
            </a:r>
          </a:p>
        </p:txBody>
      </p:sp>
      <p:pic>
        <p:nvPicPr>
          <p:cNvPr id="549" name="Google Shape;499;p46" descr="Google Shape;499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04188" y="1052213"/>
            <a:ext cx="2145602" cy="1531754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Google Shape;501;p46"/>
          <p:cNvSpPr txBox="1"/>
          <p:nvPr/>
        </p:nvSpPr>
        <p:spPr>
          <a:xfrm>
            <a:off x="1097100" y="1099224"/>
            <a:ext cx="6949800" cy="373351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1200"/>
            </a:pPr>
            <a:r>
              <a:t>89개 인구감소지역, </a:t>
            </a:r>
            <a:r>
              <a:rPr b="1"/>
              <a:t>정규화하지 않은</a:t>
            </a:r>
            <a:r>
              <a:t> 특성 데이터  →  차원축소(</a:t>
            </a:r>
            <a:r>
              <a:rPr b="1"/>
              <a:t>PCA</a:t>
            </a:r>
            <a:r>
              <a:t>)   →  K-Means 군집화 수행</a:t>
            </a:r>
          </a:p>
        </p:txBody>
      </p:sp>
      <p:sp>
        <p:nvSpPr>
          <p:cNvPr id="551" name="Google Shape;502;p46"/>
          <p:cNvSpPr txBox="1"/>
          <p:nvPr/>
        </p:nvSpPr>
        <p:spPr>
          <a:xfrm>
            <a:off x="-2372575" y="2869952"/>
            <a:ext cx="2282401" cy="542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>
              <a:lnSpc>
                <a:spcPct val="150000"/>
              </a:lnSpc>
              <a:defRPr sz="1000"/>
            </a:pPr>
            <a:r>
              <a:t>inertia,</a:t>
            </a:r>
          </a:p>
          <a:p>
            <a:pPr>
              <a:lnSpc>
                <a:spcPct val="150000"/>
              </a:lnSpc>
              <a:defRPr sz="1000"/>
            </a:pPr>
            <a:r>
              <a:t>최적의 cluster k값 : 3</a:t>
            </a:r>
          </a:p>
        </p:txBody>
      </p:sp>
      <p:grpSp>
        <p:nvGrpSpPr>
          <p:cNvPr id="556" name="그룹"/>
          <p:cNvGrpSpPr/>
          <p:nvPr/>
        </p:nvGrpSpPr>
        <p:grpSpPr>
          <a:xfrm>
            <a:off x="4444462" y="1502548"/>
            <a:ext cx="3613277" cy="2623851"/>
            <a:chOff x="0" y="0"/>
            <a:chExt cx="3613275" cy="2623850"/>
          </a:xfrm>
        </p:grpSpPr>
        <p:grpSp>
          <p:nvGrpSpPr>
            <p:cNvPr id="554" name="Google Shape;496;p46"/>
            <p:cNvGrpSpPr/>
            <p:nvPr/>
          </p:nvGrpSpPr>
          <p:grpSpPr>
            <a:xfrm>
              <a:off x="0" y="0"/>
              <a:ext cx="3613276" cy="2623851"/>
              <a:chOff x="0" y="0"/>
              <a:chExt cx="3613275" cy="2623850"/>
            </a:xfrm>
          </p:grpSpPr>
          <p:pic>
            <p:nvPicPr>
              <p:cNvPr id="552" name="Google Shape;497;p46" descr="Google Shape;497;p4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613276" cy="26238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3" name="경상북도 울릉군"/>
              <p:cNvSpPr/>
              <p:nvPr/>
            </p:nvSpPr>
            <p:spPr>
              <a:xfrm>
                <a:off x="1515926" y="221758"/>
                <a:ext cx="1579960" cy="38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4238" y="9248"/>
                    </a:lnTo>
                    <a:lnTo>
                      <a:pt x="4238" y="18000"/>
                    </a:lnTo>
                    <a:cubicBezTo>
                      <a:pt x="4238" y="19988"/>
                      <a:pt x="4626" y="21600"/>
                      <a:pt x="5106" y="21600"/>
                    </a:cubicBezTo>
                    <a:lnTo>
                      <a:pt x="20732" y="21600"/>
                    </a:lnTo>
                    <a:cubicBezTo>
                      <a:pt x="21211" y="21600"/>
                      <a:pt x="21600" y="19988"/>
                      <a:pt x="21600" y="18000"/>
                    </a:cubicBezTo>
                    <a:lnTo>
                      <a:pt x="21600" y="5782"/>
                    </a:lnTo>
                    <a:cubicBezTo>
                      <a:pt x="21600" y="3794"/>
                      <a:pt x="21211" y="2182"/>
                      <a:pt x="20732" y="2182"/>
                    </a:cubicBezTo>
                    <a:lnTo>
                      <a:pt x="10754" y="218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5400" cap="flat">
                <a:solidFill>
                  <a:srgbClr val="6CA1FB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900"/>
                </a:lvl1pPr>
              </a:lstStyle>
              <a:p>
                <a:pPr/>
                <a:r>
                  <a:t>경상북도 울릉군</a:t>
                </a:r>
              </a:p>
            </p:txBody>
          </p:sp>
        </p:grpSp>
        <p:sp>
          <p:nvSpPr>
            <p:cNvPr id="555" name="Google Shape;503;p46"/>
            <p:cNvSpPr/>
            <p:nvPr/>
          </p:nvSpPr>
          <p:spPr>
            <a:xfrm>
              <a:off x="2395416" y="730945"/>
              <a:ext cx="109255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i="1" sz="1100">
                  <a:solidFill>
                    <a:srgbClr val="FF0000"/>
                  </a:solidFill>
                </a:defRPr>
              </a:lvl1pPr>
            </a:lstStyle>
            <a:p>
              <a:pPr/>
              <a:r>
                <a:t>이상치로 판단</a:t>
              </a:r>
            </a:p>
          </p:txBody>
        </p:sp>
      </p:grpSp>
      <p:grpSp>
        <p:nvGrpSpPr>
          <p:cNvPr id="560" name="그룹"/>
          <p:cNvGrpSpPr/>
          <p:nvPr/>
        </p:nvGrpSpPr>
        <p:grpSpPr>
          <a:xfrm>
            <a:off x="1206432" y="1555703"/>
            <a:ext cx="3267536" cy="2733601"/>
            <a:chOff x="0" y="0"/>
            <a:chExt cx="3267535" cy="2733600"/>
          </a:xfrm>
        </p:grpSpPr>
        <p:pic>
          <p:nvPicPr>
            <p:cNvPr id="557" name="Google Shape;500;p46" descr="Google Shape;500;p4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11676" r="50563" b="0"/>
            <a:stretch>
              <a:fillRect/>
            </a:stretch>
          </p:blipFill>
          <p:spPr>
            <a:xfrm>
              <a:off x="0" y="0"/>
              <a:ext cx="3267536" cy="2609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8" name="Google Shape;504;p46"/>
            <p:cNvSpPr txBox="1"/>
            <p:nvPr/>
          </p:nvSpPr>
          <p:spPr>
            <a:xfrm>
              <a:off x="263160" y="2398350"/>
              <a:ext cx="2858701" cy="335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lnSpc>
                  <a:spcPct val="150000"/>
                </a:lnSpc>
                <a:defRPr i="1" sz="1000"/>
              </a:lvl1pPr>
            </a:lstStyle>
            <a:p>
              <a:pPr/>
              <a:r>
                <a:t>n_clusters = 3 일 때, silhouette score : 0.51</a:t>
              </a:r>
            </a:p>
          </p:txBody>
        </p:sp>
        <p:sp>
          <p:nvSpPr>
            <p:cNvPr id="559" name="Google Shape;505;p46"/>
            <p:cNvSpPr/>
            <p:nvPr/>
          </p:nvSpPr>
          <p:spPr>
            <a:xfrm>
              <a:off x="1341210" y="1695475"/>
              <a:ext cx="702601" cy="283201"/>
            </a:xfrm>
            <a:prstGeom prst="ellipse">
              <a:avLst/>
            </a:prstGeom>
            <a:noFill/>
            <a:ln w="19050" cap="flat">
              <a:solidFill>
                <a:srgbClr val="15159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561" name="실루엣 스코어가 0.51임에도 불구하고 0군집이 평균에 못미침 ► 경상북도 울릉군 데이터가 튐 ► 이상치로 판단하여 제거"/>
          <p:cNvSpPr txBox="1"/>
          <p:nvPr/>
        </p:nvSpPr>
        <p:spPr>
          <a:xfrm>
            <a:off x="638382" y="4455765"/>
            <a:ext cx="7867236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/>
            </a:lvl1pPr>
          </a:lstStyle>
          <a:p>
            <a:pPr/>
            <a:r>
              <a:t>실루엣 스코어가 0.51임에도 불구하고 0군집이 평균에 못미침 ► 경상북도 울릉군 데이터가 튐 ► 이상치로 판단하여 제거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10;p47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 (K-means) </a:t>
            </a:r>
          </a:p>
        </p:txBody>
      </p:sp>
      <p:sp>
        <p:nvSpPr>
          <p:cNvPr id="564" name="Google Shape;511;p47"/>
          <p:cNvSpPr txBox="1"/>
          <p:nvPr/>
        </p:nvSpPr>
        <p:spPr>
          <a:xfrm>
            <a:off x="778949" y="1112075"/>
            <a:ext cx="7586100" cy="373351"/>
          </a:xfrm>
          <a:prstGeom prst="rect">
            <a:avLst/>
          </a:prstGeom>
          <a:solidFill>
            <a:srgbClr val="FFF2C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b="1" sz="1200"/>
            </a:pPr>
            <a:r>
              <a:t>이상치</a:t>
            </a:r>
            <a:r>
              <a:rPr b="0"/>
              <a:t>(울릉군) </a:t>
            </a:r>
            <a:r>
              <a:t>제거</a:t>
            </a:r>
            <a:r>
              <a:rPr b="0"/>
              <a:t> →  88개 인구감소지역의 데이터 </a:t>
            </a:r>
            <a:r>
              <a:t>정규화</a:t>
            </a:r>
            <a:r>
              <a:rPr b="0"/>
              <a:t> 및 차원축소(</a:t>
            </a:r>
            <a:r>
              <a:t>PCA</a:t>
            </a:r>
            <a:r>
              <a:rPr b="0"/>
              <a:t>)  → K-Means 군집화 수행</a:t>
            </a:r>
          </a:p>
        </p:txBody>
      </p:sp>
      <p:grpSp>
        <p:nvGrpSpPr>
          <p:cNvPr id="567" name="그룹"/>
          <p:cNvGrpSpPr/>
          <p:nvPr/>
        </p:nvGrpSpPr>
        <p:grpSpPr>
          <a:xfrm>
            <a:off x="1687417" y="1525725"/>
            <a:ext cx="5544092" cy="2622837"/>
            <a:chOff x="0" y="0"/>
            <a:chExt cx="5544090" cy="2622835"/>
          </a:xfrm>
        </p:grpSpPr>
        <p:pic>
          <p:nvPicPr>
            <p:cNvPr id="565" name="Google Shape;512;p47" descr="Google Shape;512;p4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44091" cy="24318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6" name="Google Shape;513;p47"/>
            <p:cNvSpPr txBox="1"/>
            <p:nvPr/>
          </p:nvSpPr>
          <p:spPr>
            <a:xfrm>
              <a:off x="1397055" y="2318262"/>
              <a:ext cx="2749980" cy="3045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Autofit/>
            </a:bodyPr>
            <a:lstStyle>
              <a:lvl1pPr algn="ctr">
                <a:defRPr i="1" sz="1000"/>
              </a:lvl1pPr>
            </a:lstStyle>
            <a:p>
              <a:pPr/>
              <a:r>
                <a:t>n_clusters = 4 일 때, silhouette score : 0.44</a:t>
              </a:r>
            </a:p>
          </p:txBody>
        </p:sp>
      </p:grpSp>
      <p:sp>
        <p:nvSpPr>
          <p:cNvPr id="568" name="실루엣 스코어 0.44에 0,1,2,3 군집 모두 평균에 들어옴"/>
          <p:cNvSpPr txBox="1"/>
          <p:nvPr/>
        </p:nvSpPr>
        <p:spPr>
          <a:xfrm>
            <a:off x="2681849" y="4282230"/>
            <a:ext cx="3862822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실루엣 스코어 0.44에 0,1,2,3 군집 모두 평균에 들어옴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0" name="Google Shape;518;p48"/>
          <p:cNvGraphicFramePr/>
          <p:nvPr/>
        </p:nvGraphicFramePr>
        <p:xfrm>
          <a:off x="572112" y="1005770"/>
          <a:ext cx="7999777" cy="29133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88375"/>
                <a:gridCol w="1596900"/>
                <a:gridCol w="2430150"/>
                <a:gridCol w="1642175"/>
                <a:gridCol w="1642175"/>
              </a:tblGrid>
              <a:tr h="35050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구 분</a:t>
                      </a:r>
                    </a:p>
                  </a:txBody>
                  <a:tcPr marL="91425" marR="91425" marT="91425" marB="91425" anchor="ctr" anchorCtr="0" horzOverflow="overflow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1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군집 </a:t>
                      </a:r>
                      <a:r>
                        <a:t>0 </a:t>
                      </a:r>
                      <a:r>
                        <a:rPr b="0" sz="1000"/>
                        <a:t>(30</a:t>
                      </a:r>
                      <a:r>
                        <a:rPr b="0" sz="1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개</a:t>
                      </a:r>
                      <a:r>
                        <a:rPr b="0" sz="1000"/>
                        <a:t>)</a:t>
                      </a:r>
                    </a:p>
                  </a:txBody>
                  <a:tcPr marL="91425" marR="91425" marT="91425" marB="91425" anchor="ctr" anchorCtr="0" horzOverflow="overflow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군집 </a:t>
                      </a:r>
                      <a:r>
                        <a:t>1 </a:t>
                      </a:r>
                      <a:r>
                        <a:rPr b="0" sz="1000"/>
                        <a:t>(42</a:t>
                      </a:r>
                      <a:r>
                        <a:rPr b="0" sz="1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개</a:t>
                      </a:r>
                      <a:r>
                        <a:rPr b="0" sz="1000"/>
                        <a:t>)</a:t>
                      </a:r>
                    </a:p>
                  </a:txBody>
                  <a:tcPr marL="91425" marR="91425" marT="91425" marB="91425" anchor="ctr" anchorCtr="0" horzOverflow="overflow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군집 </a:t>
                      </a:r>
                      <a:r>
                        <a:t>2 </a:t>
                      </a:r>
                      <a:r>
                        <a:rPr b="0" sz="1000"/>
                        <a:t>(7</a:t>
                      </a:r>
                      <a:r>
                        <a:rPr b="0" sz="1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개</a:t>
                      </a:r>
                      <a:r>
                        <a:rPr b="0" sz="1000"/>
                        <a:t>)</a:t>
                      </a:r>
                    </a:p>
                  </a:txBody>
                  <a:tcPr marL="91425" marR="91425" marT="91425" marB="91425" anchor="ctr" anchorCtr="0" horzOverflow="overflow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1" sz="1100">
                          <a:solidFill>
                            <a:srgbClr val="FFFFFF"/>
                          </a:solidFill>
                        </a:defRPr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군집 </a:t>
                      </a:r>
                      <a:r>
                        <a:t>3 </a:t>
                      </a:r>
                      <a:r>
                        <a:rPr b="0" sz="1000"/>
                        <a:t>(9</a:t>
                      </a:r>
                      <a:r>
                        <a:rPr b="0" sz="10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개</a:t>
                      </a:r>
                      <a:r>
                        <a:rPr b="0" sz="1000"/>
                        <a:t>)</a:t>
                      </a:r>
                    </a:p>
                  </a:txBody>
                  <a:tcPr marL="91425" marR="91425" marT="91425" marB="91425" anchor="ctr" anchorCtr="0" horzOverflow="overflow">
                    <a:solidFill>
                      <a:srgbClr val="1C4587"/>
                    </a:solidFill>
                  </a:tcPr>
                </a:tc>
              </a:tr>
              <a:tr h="37655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강원도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삼척시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영월군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정선군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태백시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홍천군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횡성군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평창군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-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양구군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양양군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철원군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화천군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80840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경상도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거창군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밀양시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함안군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고령군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문경시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안동시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영주시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영천시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울진군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남해군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산청군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의령군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창녕군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하동군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함양군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합천군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군위군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봉화군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상주시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성주군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영덕군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의성군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청송군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-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-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0680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충청도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공주시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금산군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논산시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보령시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예산군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단양군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옥천군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부여군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서천군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청양군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괴산군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보은군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영동군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제천시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태안군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71955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전라도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영암군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장성군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남원시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정읍시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강진군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고흥군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곡성군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구례군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담양군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보성군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신안군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장흥군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진도군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함평군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고창군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김제시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무주군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부아군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순창군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임실군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진안군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화순군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완도군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해남군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장수군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  <a:tr h="351500">
                <a:tc>
                  <a:txBody>
                    <a:bodyPr/>
                    <a:lstStyle/>
                    <a:p>
                      <a:pPr algn="ctr">
                        <a:defRPr sz="1100"/>
                      </a:pP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경기도</a:t>
                      </a:r>
                    </a:p>
                    <a:p>
                      <a:pPr algn="ctr">
                        <a:defRPr sz="1100"/>
                      </a:pPr>
                      <a:r>
                        <a:t>/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광역시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가평군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연천군</a:t>
                      </a:r>
                      <a:r>
                        <a:t>, </a:t>
                      </a:r>
                    </a:p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인천 강화군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인천 옹진군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대구 남구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서구</a:t>
                      </a:r>
                      <a:r>
                        <a:t>, </a:t>
                      </a:r>
                    </a:p>
                    <a:p>
                      <a:pPr algn="ctr"/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부산 동구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서구</a:t>
                      </a:r>
                      <a:r>
                        <a:t>, </a:t>
                      </a:r>
                      <a:r>
                        <a:rPr>
                          <a:latin typeface="+mj-lt"/>
                          <a:ea typeface="+mj-ea"/>
                          <a:cs typeface="+mj-cs"/>
                          <a:sym typeface="Helvetica"/>
                        </a:rPr>
                        <a:t>영도구</a:t>
                      </a:r>
                    </a:p>
                  </a:txBody>
                  <a:tcPr marL="91425" marR="91425" marT="91425" marB="91425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/>
                        <a:t>-</a:t>
                      </a:r>
                    </a:p>
                  </a:txBody>
                  <a:tcPr marL="91425" marR="91425" marT="91425" marB="91425" anchor="ctr" anchorCtr="0" horzOverflow="overflow"/>
                </a:tc>
              </a:tr>
            </a:tbl>
          </a:graphicData>
        </a:graphic>
      </p:graphicFrame>
      <p:sp>
        <p:nvSpPr>
          <p:cNvPr id="571" name="Google Shape;519;p48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군집별 해당 지역명(시군구)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24;p49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 지도 시각화 (군집별 색상 구분)</a:t>
            </a:r>
          </a:p>
        </p:txBody>
      </p:sp>
      <p:pic>
        <p:nvPicPr>
          <p:cNvPr id="574" name="Google Shape;526;p49" descr="Google Shape;526;p49"/>
          <p:cNvPicPr>
            <a:picLocks noChangeAspect="1"/>
          </p:cNvPicPr>
          <p:nvPr/>
        </p:nvPicPr>
        <p:blipFill>
          <a:blip r:embed="rId2">
            <a:extLst/>
          </a:blip>
          <a:srcRect l="3110" t="34297" r="1468" b="2257"/>
          <a:stretch>
            <a:fillRect/>
          </a:stretch>
        </p:blipFill>
        <p:spPr>
          <a:xfrm>
            <a:off x="9245999" y="922893"/>
            <a:ext cx="2949952" cy="3093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Google Shape;527;p49" descr="Google Shape;527;p49"/>
          <p:cNvPicPr>
            <a:picLocks noChangeAspect="1"/>
          </p:cNvPicPr>
          <p:nvPr/>
        </p:nvPicPr>
        <p:blipFill>
          <a:blip r:embed="rId3">
            <a:extLst/>
          </a:blip>
          <a:srcRect l="21475" t="1977" r="40933" b="4292"/>
          <a:stretch>
            <a:fillRect/>
          </a:stretch>
        </p:blipFill>
        <p:spPr>
          <a:xfrm>
            <a:off x="936574" y="1342774"/>
            <a:ext cx="2772775" cy="3179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Google Shape;528;p49" descr="Google Shape;528;p4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575" y="1138374"/>
            <a:ext cx="2772775" cy="313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Google Shape;529;p49" descr="Google Shape;529;p4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54799" y="1090125"/>
            <a:ext cx="4424200" cy="3532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Google Shape;530;p49" descr="Google Shape;530;p4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08354" y="1181749"/>
            <a:ext cx="246445" cy="27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203;p21"/>
          <p:cNvSpPr txBox="1"/>
          <p:nvPr/>
        </p:nvSpPr>
        <p:spPr>
          <a:xfrm>
            <a:off x="645749" y="522700"/>
            <a:ext cx="5805902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WBS</a:t>
            </a:r>
          </a:p>
        </p:txBody>
      </p:sp>
      <p:pic>
        <p:nvPicPr>
          <p:cNvPr id="172" name="Google Shape;204;p21" descr="Google Shape;204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8699" y="1086399"/>
            <a:ext cx="7357467" cy="3477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35;p5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1: 고령화 심화 유형</a:t>
            </a:r>
          </a:p>
        </p:txBody>
      </p:sp>
      <p:pic>
        <p:nvPicPr>
          <p:cNvPr id="581" name="Google Shape;536;p50" descr="Google Shape;536;p50"/>
          <p:cNvPicPr>
            <a:picLocks noChangeAspect="1"/>
          </p:cNvPicPr>
          <p:nvPr/>
        </p:nvPicPr>
        <p:blipFill>
          <a:blip r:embed="rId2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Google Shape;541;p50"/>
          <p:cNvSpPr/>
          <p:nvPr/>
        </p:nvSpPr>
        <p:spPr>
          <a:xfrm>
            <a:off x="3289289" y="1044039"/>
            <a:ext cx="4775401" cy="7044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3" name="Google Shape;542;p50"/>
          <p:cNvSpPr txBox="1"/>
          <p:nvPr/>
        </p:nvSpPr>
        <p:spPr>
          <a:xfrm>
            <a:off x="3420839" y="1044039"/>
            <a:ext cx="4512301" cy="711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전체 가구수가 모든 군집중 가장 아래로 군집되어있는 것에 반해 1인 가구 비율이 높음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1인 가구비율이 높은 것에 비해 청년 1인가구 수가 매우 낮음 반면, 노년 1인가구비율이 월등히 높아 앞선 분석과 같은 흐름을 가짐</a:t>
            </a:r>
          </a:p>
        </p:txBody>
      </p:sp>
      <p:pic>
        <p:nvPicPr>
          <p:cNvPr id="584" name="Google Shape;544;p50" descr="Google Shape;544;p50"/>
          <p:cNvPicPr>
            <a:picLocks noChangeAspect="1"/>
          </p:cNvPicPr>
          <p:nvPr/>
        </p:nvPicPr>
        <p:blipFill>
          <a:blip r:embed="rId2">
            <a:extLst/>
          </a:blip>
          <a:srcRect l="76889" t="3463" r="19979" b="94861"/>
          <a:stretch>
            <a:fillRect/>
          </a:stretch>
        </p:blipFill>
        <p:spPr>
          <a:xfrm>
            <a:off x="710300" y="1039650"/>
            <a:ext cx="2180099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Google Shape;545;p50"/>
          <p:cNvSpPr/>
          <p:nvPr/>
        </p:nvSpPr>
        <p:spPr>
          <a:xfrm>
            <a:off x="6951263" y="3110025"/>
            <a:ext cx="239401" cy="1077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586" name="Google Shape;546;p50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/>
            </a:lvl1pPr>
          </a:lstStyle>
          <a:p>
            <a:pPr/>
            <a:r>
              <a:t>군집 1</a:t>
            </a:r>
          </a:p>
        </p:txBody>
      </p:sp>
      <p:sp>
        <p:nvSpPr>
          <p:cNvPr id="587" name="Google Shape;547;p50"/>
          <p:cNvSpPr/>
          <p:nvPr/>
        </p:nvSpPr>
        <p:spPr>
          <a:xfrm>
            <a:off x="4461674" y="3110025"/>
            <a:ext cx="239401" cy="1077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588" name="Google Shape;684;p61" descr="Google Shape;684;p61"/>
          <p:cNvPicPr>
            <a:picLocks noChangeAspect="1"/>
          </p:cNvPicPr>
          <p:nvPr/>
        </p:nvPicPr>
        <p:blipFill>
          <a:blip r:embed="rId3">
            <a:extLst/>
          </a:blip>
          <a:srcRect l="0" t="6139" r="0" b="0"/>
          <a:stretch>
            <a:fillRect/>
          </a:stretch>
        </p:blipFill>
        <p:spPr>
          <a:xfrm>
            <a:off x="3247208" y="3313849"/>
            <a:ext cx="2649584" cy="1421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Google Shape;683;p61" descr="Google Shape;683;p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6158" y="3198164"/>
            <a:ext cx="2649610" cy="15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Google Shape;685;p61" descr="Google Shape;685;p61"/>
          <p:cNvPicPr>
            <a:picLocks noChangeAspect="1"/>
          </p:cNvPicPr>
          <p:nvPr/>
        </p:nvPicPr>
        <p:blipFill>
          <a:blip r:embed="rId5">
            <a:extLst/>
          </a:blip>
          <a:srcRect l="0" t="6117" r="0" b="0"/>
          <a:stretch>
            <a:fillRect/>
          </a:stretch>
        </p:blipFill>
        <p:spPr>
          <a:xfrm>
            <a:off x="5746163" y="1798397"/>
            <a:ext cx="2649601" cy="1421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Google Shape;539;p50" descr="Google Shape;539;p50"/>
          <p:cNvPicPr>
            <a:picLocks noChangeAspect="1"/>
          </p:cNvPicPr>
          <p:nvPr/>
        </p:nvPicPr>
        <p:blipFill>
          <a:blip r:embed="rId6">
            <a:extLst/>
          </a:blip>
          <a:srcRect l="0" t="5817" r="5248" b="0"/>
          <a:stretch>
            <a:fillRect/>
          </a:stretch>
        </p:blipFill>
        <p:spPr>
          <a:xfrm>
            <a:off x="3175355" y="1750357"/>
            <a:ext cx="2673887" cy="1518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35;p5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1: 고령화 심화 유형</a:t>
            </a:r>
          </a:p>
        </p:txBody>
      </p:sp>
      <p:pic>
        <p:nvPicPr>
          <p:cNvPr id="594" name="Google Shape;536;p50" descr="Google Shape;536;p50"/>
          <p:cNvPicPr>
            <a:picLocks noChangeAspect="1"/>
          </p:cNvPicPr>
          <p:nvPr/>
        </p:nvPicPr>
        <p:blipFill>
          <a:blip r:embed="rId2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Google Shape;540;p50" descr="Google Shape;540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3268" y="1760393"/>
            <a:ext cx="2715390" cy="1551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6" name="Google Shape;544;p50" descr="Google Shape;544;p50"/>
          <p:cNvPicPr>
            <a:picLocks noChangeAspect="1"/>
          </p:cNvPicPr>
          <p:nvPr/>
        </p:nvPicPr>
        <p:blipFill>
          <a:blip r:embed="rId2">
            <a:extLst/>
          </a:blip>
          <a:srcRect l="76889" t="3463" r="19979" b="94861"/>
          <a:stretch>
            <a:fillRect/>
          </a:stretch>
        </p:blipFill>
        <p:spPr>
          <a:xfrm>
            <a:off x="710294" y="1039649"/>
            <a:ext cx="2180100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Google Shape;546;p50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/>
            </a:lvl1pPr>
          </a:lstStyle>
          <a:p>
            <a:pPr/>
            <a:r>
              <a:t>군집 1</a:t>
            </a:r>
          </a:p>
        </p:txBody>
      </p:sp>
      <p:pic>
        <p:nvPicPr>
          <p:cNvPr id="598" name="Google Shape;673;p60" descr="Google Shape;673;p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04638" y="3314349"/>
            <a:ext cx="2734724" cy="1574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Google Shape;538;p50" descr="Google Shape;538;p5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1012" y="1729949"/>
            <a:ext cx="2821976" cy="1612551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Google Shape;541;p50"/>
          <p:cNvSpPr/>
          <p:nvPr/>
        </p:nvSpPr>
        <p:spPr>
          <a:xfrm>
            <a:off x="3289289" y="1044039"/>
            <a:ext cx="4775401" cy="7044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01" name="Google Shape;542;p50"/>
          <p:cNvSpPr txBox="1"/>
          <p:nvPr/>
        </p:nvSpPr>
        <p:spPr>
          <a:xfrm>
            <a:off x="3420839" y="1122317"/>
            <a:ext cx="4512301" cy="55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경제 활동인구가 타 지역에 비해 낮게 깔려있음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2차, 3차 산업 종사자 비율은 낮지만, 1차산업종사자 비율이 매우 높음</a:t>
            </a:r>
          </a:p>
        </p:txBody>
      </p:sp>
      <p:pic>
        <p:nvPicPr>
          <p:cNvPr id="602" name="Google Shape;674;p60" descr="Google Shape;674;p6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94158" y="3319641"/>
            <a:ext cx="2553611" cy="1470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535;p5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1: 고령화 심화 유형</a:t>
            </a:r>
          </a:p>
        </p:txBody>
      </p:sp>
      <p:pic>
        <p:nvPicPr>
          <p:cNvPr id="605" name="Google Shape;536;p50" descr="Google Shape;536;p50"/>
          <p:cNvPicPr>
            <a:picLocks noChangeAspect="1"/>
          </p:cNvPicPr>
          <p:nvPr/>
        </p:nvPicPr>
        <p:blipFill>
          <a:blip r:embed="rId2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Google Shape;537;p50" descr="Google Shape;537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0889" y="1727902"/>
            <a:ext cx="2720149" cy="15543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Google Shape;544;p50" descr="Google Shape;544;p50"/>
          <p:cNvPicPr>
            <a:picLocks noChangeAspect="1"/>
          </p:cNvPicPr>
          <p:nvPr/>
        </p:nvPicPr>
        <p:blipFill>
          <a:blip r:embed="rId2">
            <a:extLst/>
          </a:blip>
          <a:srcRect l="76889" t="3463" r="19979" b="94861"/>
          <a:stretch>
            <a:fillRect/>
          </a:stretch>
        </p:blipFill>
        <p:spPr>
          <a:xfrm>
            <a:off x="710294" y="1039649"/>
            <a:ext cx="2180100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Google Shape;546;p50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/>
            </a:lvl1pPr>
          </a:lstStyle>
          <a:p>
            <a:pPr/>
            <a:r>
              <a:t>군집 1</a:t>
            </a:r>
          </a:p>
        </p:txBody>
      </p:sp>
      <p:sp>
        <p:nvSpPr>
          <p:cNvPr id="609" name="Google Shape;547;p50"/>
          <p:cNvSpPr/>
          <p:nvPr/>
        </p:nvSpPr>
        <p:spPr>
          <a:xfrm>
            <a:off x="4461674" y="3110025"/>
            <a:ext cx="239401" cy="1077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610" name="Google Shape;676;p60" descr="Google Shape;676;p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1803" y="1718168"/>
            <a:ext cx="2733727" cy="1573866"/>
          </a:xfrm>
          <a:prstGeom prst="rect">
            <a:avLst/>
          </a:prstGeom>
          <a:ln w="12700">
            <a:miter lim="400000"/>
          </a:ln>
        </p:spPr>
      </p:pic>
      <p:sp>
        <p:nvSpPr>
          <p:cNvPr id="611" name="Google Shape;541;p50"/>
          <p:cNvSpPr/>
          <p:nvPr/>
        </p:nvSpPr>
        <p:spPr>
          <a:xfrm>
            <a:off x="3288050" y="1039650"/>
            <a:ext cx="4775401" cy="704400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12" name="Google Shape;542;p50"/>
          <p:cNvSpPr txBox="1"/>
          <p:nvPr/>
        </p:nvSpPr>
        <p:spPr>
          <a:xfrm>
            <a:off x="3419599" y="925892"/>
            <a:ext cx="4512301" cy="931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앞선 내용에 이어 1차산업의 비중이 높아 고용률이 높게 나옴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인구수가 낮으면서도 고령화 비율이 높아 고령화가 아주 심화되었음을 알 수 있음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고용률이 높은데 반해 재정자립도가 매우 낮음 이는 인구수가 매우 낮은 것도 영향을 줬을 것이라 추정 </a:t>
            </a:r>
          </a:p>
        </p:txBody>
      </p:sp>
      <p:pic>
        <p:nvPicPr>
          <p:cNvPr id="613" name="Google Shape;677;p60" descr="Google Shape;677;p6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11525" y="3287260"/>
            <a:ext cx="2754282" cy="157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Google Shape;697;p62" descr="Google Shape;697;p6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56339" y="3320485"/>
            <a:ext cx="2720185" cy="1554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552;p51" descr="Google Shape;552;p51"/>
          <p:cNvPicPr>
            <a:picLocks noChangeAspect="1"/>
          </p:cNvPicPr>
          <p:nvPr/>
        </p:nvPicPr>
        <p:blipFill>
          <a:blip r:embed="rId2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  <p:sp>
        <p:nvSpPr>
          <p:cNvPr id="617" name="Google Shape;553;p51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2: 일자리 부족 유형</a:t>
            </a:r>
          </a:p>
        </p:txBody>
      </p:sp>
      <p:pic>
        <p:nvPicPr>
          <p:cNvPr id="618" name="Google Shape;555;p51" descr="Google Shape;555;p5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5274" y="3128199"/>
            <a:ext cx="2771301" cy="158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Google Shape;556;p51" descr="Google Shape;556;p51"/>
          <p:cNvPicPr>
            <a:picLocks noChangeAspect="1"/>
          </p:cNvPicPr>
          <p:nvPr/>
        </p:nvPicPr>
        <p:blipFill>
          <a:blip r:embed="rId4">
            <a:extLst/>
          </a:blip>
          <a:srcRect l="0" t="3762" r="0" b="0"/>
          <a:stretch>
            <a:fillRect/>
          </a:stretch>
        </p:blipFill>
        <p:spPr>
          <a:xfrm>
            <a:off x="3137986" y="1760212"/>
            <a:ext cx="2688550" cy="1478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0" name="Google Shape;561;p51" descr="Google Shape;561;p51"/>
          <p:cNvPicPr>
            <a:picLocks noChangeAspect="1"/>
          </p:cNvPicPr>
          <p:nvPr/>
        </p:nvPicPr>
        <p:blipFill>
          <a:blip r:embed="rId2">
            <a:extLst/>
          </a:blip>
          <a:srcRect l="83100" t="3427" r="13768" b="94897"/>
          <a:stretch>
            <a:fillRect/>
          </a:stretch>
        </p:blipFill>
        <p:spPr>
          <a:xfrm>
            <a:off x="710300" y="1039650"/>
            <a:ext cx="2180100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621" name="Google Shape;562;p51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/>
            </a:lvl1pPr>
          </a:lstStyle>
          <a:p>
            <a:pPr/>
            <a:r>
              <a:t>군집 2</a:t>
            </a:r>
          </a:p>
        </p:txBody>
      </p:sp>
      <p:pic>
        <p:nvPicPr>
          <p:cNvPr id="622" name="Google Shape;697;p62" descr="Google Shape;697;p6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07601" y="3207347"/>
            <a:ext cx="2688623" cy="1536362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Google Shape;541;p50"/>
          <p:cNvSpPr/>
          <p:nvPr/>
        </p:nvSpPr>
        <p:spPr>
          <a:xfrm>
            <a:off x="3289289" y="1044039"/>
            <a:ext cx="4775401" cy="7044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24" name="Google Shape;542;p50"/>
          <p:cNvSpPr txBox="1"/>
          <p:nvPr/>
        </p:nvSpPr>
        <p:spPr>
          <a:xfrm>
            <a:off x="3420839" y="1122317"/>
            <a:ext cx="4512301" cy="5553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인구수와 경제활동인구가 고루 분포됬으나 고용률이 낮게 분포됨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3차 산업종사자 비율이 높음</a:t>
            </a:r>
          </a:p>
        </p:txBody>
      </p:sp>
      <p:pic>
        <p:nvPicPr>
          <p:cNvPr id="625" name="Google Shape;557;p51" descr="Google Shape;557;p51"/>
          <p:cNvPicPr>
            <a:picLocks noChangeAspect="1"/>
          </p:cNvPicPr>
          <p:nvPr/>
        </p:nvPicPr>
        <p:blipFill>
          <a:blip r:embed="rId6">
            <a:extLst/>
          </a:blip>
          <a:srcRect l="0" t="6090" r="0" b="0"/>
          <a:stretch>
            <a:fillRect/>
          </a:stretch>
        </p:blipFill>
        <p:spPr>
          <a:xfrm>
            <a:off x="5607599" y="1802099"/>
            <a:ext cx="2688627" cy="1442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552;p51" descr="Google Shape;552;p51"/>
          <p:cNvPicPr>
            <a:picLocks noChangeAspect="1"/>
          </p:cNvPicPr>
          <p:nvPr/>
        </p:nvPicPr>
        <p:blipFill>
          <a:blip r:embed="rId2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Google Shape;553;p51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2: 일자리 부족 유형</a:t>
            </a:r>
          </a:p>
        </p:txBody>
      </p:sp>
      <p:pic>
        <p:nvPicPr>
          <p:cNvPr id="629" name="Google Shape;561;p51" descr="Google Shape;561;p51"/>
          <p:cNvPicPr>
            <a:picLocks noChangeAspect="1"/>
          </p:cNvPicPr>
          <p:nvPr/>
        </p:nvPicPr>
        <p:blipFill>
          <a:blip r:embed="rId2">
            <a:extLst/>
          </a:blip>
          <a:srcRect l="83100" t="3427" r="13769" b="94897"/>
          <a:stretch>
            <a:fillRect/>
          </a:stretch>
        </p:blipFill>
        <p:spPr>
          <a:xfrm>
            <a:off x="710299" y="1039650"/>
            <a:ext cx="2180100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630" name="Google Shape;562;p51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/>
            </a:lvl1pPr>
          </a:lstStyle>
          <a:p>
            <a:pPr/>
            <a:r>
              <a:t>군집 2</a:t>
            </a:r>
          </a:p>
        </p:txBody>
      </p:sp>
      <p:pic>
        <p:nvPicPr>
          <p:cNvPr id="631" name="Google Shape;704;p63" descr="Google Shape;704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71194" y="3252033"/>
            <a:ext cx="2735674" cy="1583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Google Shape;703;p63" descr="Google Shape;703;p63"/>
          <p:cNvPicPr>
            <a:picLocks noChangeAspect="1"/>
          </p:cNvPicPr>
          <p:nvPr/>
        </p:nvPicPr>
        <p:blipFill>
          <a:blip r:embed="rId4">
            <a:extLst/>
          </a:blip>
          <a:srcRect l="0" t="6307" r="0" b="0"/>
          <a:stretch>
            <a:fillRect/>
          </a:stretch>
        </p:blipFill>
        <p:spPr>
          <a:xfrm>
            <a:off x="3053342" y="1781656"/>
            <a:ext cx="2771439" cy="1503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Google Shape;706;p63" descr="Google Shape;706;p63"/>
          <p:cNvPicPr>
            <a:picLocks noChangeAspect="1"/>
          </p:cNvPicPr>
          <p:nvPr/>
        </p:nvPicPr>
        <p:blipFill>
          <a:blip r:embed="rId5">
            <a:extLst/>
          </a:blip>
          <a:srcRect l="3841" t="5456" r="0" b="0"/>
          <a:stretch>
            <a:fillRect/>
          </a:stretch>
        </p:blipFill>
        <p:spPr>
          <a:xfrm>
            <a:off x="5647714" y="1760026"/>
            <a:ext cx="2716919" cy="1546319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Google Shape;541;p50"/>
          <p:cNvSpPr/>
          <p:nvPr/>
        </p:nvSpPr>
        <p:spPr>
          <a:xfrm>
            <a:off x="3289289" y="1044039"/>
            <a:ext cx="4775401" cy="704401"/>
          </a:xfrm>
          <a:prstGeom prst="rect">
            <a:avLst/>
          </a:prstGeom>
          <a:solidFill>
            <a:srgbClr val="EFEFE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635" name="Google Shape;542;p50"/>
          <p:cNvSpPr txBox="1"/>
          <p:nvPr/>
        </p:nvSpPr>
        <p:spPr>
          <a:xfrm>
            <a:off x="3420839" y="1012289"/>
            <a:ext cx="4512301" cy="775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산림면적과 터널 수가 모두 낮음 ► 지리적으로 대도시거나 대도시 주변에 위치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KTX역과도 타지역에 비해 매우 가깝게 분포되어있음 ► 도시화됨</a:t>
            </a:r>
          </a:p>
          <a:p>
            <a:pPr marL="89999" indent="-101600">
              <a:spcBef>
                <a:spcPts val="500"/>
              </a:spcBef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유일하게 3차병원이 있는 군집</a:t>
            </a:r>
          </a:p>
        </p:txBody>
      </p:sp>
      <p:pic>
        <p:nvPicPr>
          <p:cNvPr id="636" name="Google Shape;717;p64" descr="Google Shape;717;p6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62710" y="3218972"/>
            <a:ext cx="2887016" cy="1649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567;p52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 3: 지리적 고립 유형</a:t>
            </a:r>
          </a:p>
        </p:txBody>
      </p:sp>
      <p:sp>
        <p:nvSpPr>
          <p:cNvPr id="639" name="Google Shape;568;p52"/>
          <p:cNvSpPr/>
          <p:nvPr/>
        </p:nvSpPr>
        <p:spPr>
          <a:xfrm>
            <a:off x="3288050" y="1039650"/>
            <a:ext cx="4775401" cy="5721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640" name="Google Shape;569;p52" descr="Google Shape;569;p52"/>
          <p:cNvPicPr>
            <a:picLocks noChangeAspect="1"/>
          </p:cNvPicPr>
          <p:nvPr/>
        </p:nvPicPr>
        <p:blipFill>
          <a:blip r:embed="rId3">
            <a:extLst/>
          </a:blip>
          <a:srcRect l="0" t="4242" r="0" b="0"/>
          <a:stretch>
            <a:fillRect/>
          </a:stretch>
        </p:blipFill>
        <p:spPr>
          <a:xfrm>
            <a:off x="3065575" y="3173662"/>
            <a:ext cx="2872626" cy="1571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Google Shape;570;p52" descr="Google Shape;570;p52"/>
          <p:cNvPicPr>
            <a:picLocks noChangeAspect="1"/>
          </p:cNvPicPr>
          <p:nvPr/>
        </p:nvPicPr>
        <p:blipFill>
          <a:blip r:embed="rId4">
            <a:extLst/>
          </a:blip>
          <a:srcRect l="4616" t="0" r="0" b="0"/>
          <a:stretch>
            <a:fillRect/>
          </a:stretch>
        </p:blipFill>
        <p:spPr>
          <a:xfrm>
            <a:off x="5670775" y="3113975"/>
            <a:ext cx="2740006" cy="16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Google Shape;571;p52"/>
          <p:cNvSpPr txBox="1"/>
          <p:nvPr/>
        </p:nvSpPr>
        <p:spPr>
          <a:xfrm>
            <a:off x="3433050" y="1041672"/>
            <a:ext cx="2277901" cy="56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lnSpc>
                <a:spcPct val="150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인구수 작음</a:t>
            </a:r>
          </a:p>
          <a:p>
            <a:pPr marL="89999" indent="-101600">
              <a:lnSpc>
                <a:spcPct val="150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2차 산업  발달 저조</a:t>
            </a:r>
          </a:p>
        </p:txBody>
      </p:sp>
      <p:sp>
        <p:nvSpPr>
          <p:cNvPr id="643" name="Google Shape;572;p52"/>
          <p:cNvSpPr txBox="1"/>
          <p:nvPr/>
        </p:nvSpPr>
        <p:spPr>
          <a:xfrm>
            <a:off x="5710949" y="1041672"/>
            <a:ext cx="2277901" cy="56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marL="89999" indent="-101600">
              <a:lnSpc>
                <a:spcPct val="150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KTX역과의 접근성 나쁨</a:t>
            </a:r>
          </a:p>
          <a:p>
            <a:pPr marL="89999" indent="-101600">
              <a:lnSpc>
                <a:spcPct val="150000"/>
              </a:lnSpc>
              <a:buClr>
                <a:srgbClr val="000000"/>
              </a:buClr>
              <a:buSzPts val="1000"/>
              <a:buFont typeface="Arial"/>
              <a:buChar char="●"/>
              <a:defRPr sz="1000"/>
            </a:pPr>
            <a:r>
              <a:t>요양병원 수 적음</a:t>
            </a:r>
          </a:p>
        </p:txBody>
      </p:sp>
      <p:pic>
        <p:nvPicPr>
          <p:cNvPr id="644" name="Google Shape;573;p52" descr="Google Shape;573;p52"/>
          <p:cNvPicPr>
            <a:picLocks noChangeAspect="1"/>
          </p:cNvPicPr>
          <p:nvPr/>
        </p:nvPicPr>
        <p:blipFill>
          <a:blip r:embed="rId5">
            <a:extLst/>
          </a:blip>
          <a:srcRect l="0" t="4131" r="0" b="0"/>
          <a:stretch>
            <a:fillRect/>
          </a:stretch>
        </p:blipFill>
        <p:spPr>
          <a:xfrm>
            <a:off x="3105349" y="1639611"/>
            <a:ext cx="2793077" cy="1508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5" name="Google Shape;574;p52" descr="Google Shape;574;p52"/>
          <p:cNvPicPr>
            <a:picLocks noChangeAspect="1"/>
          </p:cNvPicPr>
          <p:nvPr/>
        </p:nvPicPr>
        <p:blipFill>
          <a:blip r:embed="rId6">
            <a:extLst/>
          </a:blip>
          <a:srcRect l="4616" t="3873" r="0" b="0"/>
          <a:stretch>
            <a:fillRect/>
          </a:stretch>
        </p:blipFill>
        <p:spPr>
          <a:xfrm>
            <a:off x="5670775" y="1611749"/>
            <a:ext cx="2681876" cy="1544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Google Shape;575;p52" descr="Google Shape;575;p52"/>
          <p:cNvPicPr>
            <a:picLocks noChangeAspect="1"/>
          </p:cNvPicPr>
          <p:nvPr/>
        </p:nvPicPr>
        <p:blipFill>
          <a:blip r:embed="rId7">
            <a:extLst/>
          </a:blip>
          <a:srcRect l="88198" t="3571" r="8670" b="94752"/>
          <a:stretch>
            <a:fillRect/>
          </a:stretch>
        </p:blipFill>
        <p:spPr>
          <a:xfrm>
            <a:off x="710300" y="1039650"/>
            <a:ext cx="2180099" cy="41245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Google Shape;576;p52"/>
          <p:cNvSpPr txBox="1"/>
          <p:nvPr/>
        </p:nvSpPr>
        <p:spPr>
          <a:xfrm>
            <a:off x="710299" y="1061213"/>
            <a:ext cx="2180102" cy="373351"/>
          </a:xfrm>
          <a:prstGeom prst="rect">
            <a:avLst/>
          </a:prstGeom>
          <a:solidFill>
            <a:srgbClr val="3D85C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1200">
                <a:solidFill>
                  <a:srgbClr val="FFFFFF"/>
                </a:solidFill>
              </a:defRPr>
            </a:lvl1pPr>
          </a:lstStyle>
          <a:p>
            <a:pPr/>
            <a:r>
              <a:t>군집 3</a:t>
            </a:r>
          </a:p>
        </p:txBody>
      </p:sp>
      <p:pic>
        <p:nvPicPr>
          <p:cNvPr id="648" name="Google Shape;577;p52" descr="Google Shape;577;p52"/>
          <p:cNvPicPr>
            <a:picLocks noChangeAspect="1"/>
          </p:cNvPicPr>
          <p:nvPr/>
        </p:nvPicPr>
        <p:blipFill>
          <a:blip r:embed="rId7">
            <a:extLst/>
          </a:blip>
          <a:srcRect l="28134" t="1977" r="42307" b="4292"/>
          <a:stretch>
            <a:fillRect/>
          </a:stretch>
        </p:blipFill>
        <p:spPr>
          <a:xfrm>
            <a:off x="710300" y="1452099"/>
            <a:ext cx="2180099" cy="3179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70;p6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군집화, K-means(비지도 학습)</a:t>
            </a:r>
          </a:p>
        </p:txBody>
      </p:sp>
      <p:pic>
        <p:nvPicPr>
          <p:cNvPr id="653" name="Google Shape;672;p60" descr="Google Shape;672;p6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90" y="2794864"/>
            <a:ext cx="2833410" cy="163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Google Shape;673;p60" descr="Google Shape;673;p6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565" y="2794868"/>
            <a:ext cx="2897452" cy="166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Google Shape;674;p60" descr="Google Shape;674;p6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9490" y="2794868"/>
            <a:ext cx="2897451" cy="1668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Google Shape;675;p60" descr="Google Shape;675;p6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665" y="1047894"/>
            <a:ext cx="2670426" cy="1537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Google Shape;676;p60" descr="Google Shape;676;p6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33102" y="1016867"/>
            <a:ext cx="2733727" cy="1573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8" name="Google Shape;677;p60" descr="Google Shape;677;p6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27053" y="1029669"/>
            <a:ext cx="2754282" cy="1573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82;p61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군집화, K-means(비지도 학습)</a:t>
            </a:r>
          </a:p>
        </p:txBody>
      </p:sp>
      <p:pic>
        <p:nvPicPr>
          <p:cNvPr id="661" name="Google Shape;683;p61" descr="Google Shape;683;p6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31287" y="1016337"/>
            <a:ext cx="2649610" cy="15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Google Shape;684;p61" descr="Google Shape;684;p6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837" y="1016337"/>
            <a:ext cx="2649583" cy="1514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Google Shape;685;p61" descr="Google Shape;685;p6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8662" y="2833033"/>
            <a:ext cx="2649601" cy="15140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4" name="Google Shape;686;p61" descr="Google Shape;686;p6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80348" y="2778881"/>
            <a:ext cx="2839150" cy="162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Google Shape;687;p61" descr="Google Shape;687;p6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67312" y="1044274"/>
            <a:ext cx="2551851" cy="1458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Google Shape;688;p61" descr="Google Shape;688;p6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30628" y="2814953"/>
            <a:ext cx="2712895" cy="1550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93;p62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군집화, K-means(비지도 학습)</a:t>
            </a:r>
          </a:p>
        </p:txBody>
      </p:sp>
      <p:pic>
        <p:nvPicPr>
          <p:cNvPr id="669" name="Google Shape;694;p62" descr="Google Shape;694;p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699" y="2879225"/>
            <a:ext cx="2979395" cy="1702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Google Shape;695;p62" descr="Google Shape;695;p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4575" y="1062462"/>
            <a:ext cx="3129264" cy="178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Google Shape;696;p62" descr="Google Shape;696;p6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74300" y="2863675"/>
            <a:ext cx="3033774" cy="173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Google Shape;697;p62" descr="Google Shape;697;p6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78800" y="1062474"/>
            <a:ext cx="3129251" cy="1788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Google Shape;698;p62" descr="Google Shape;698;p6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30099" y="2850625"/>
            <a:ext cx="3079500" cy="1759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703;p63" descr="Google Shape;703;p6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477" y="2825360"/>
            <a:ext cx="2825479" cy="1635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Google Shape;704;p63" descr="Google Shape;704;p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5881" y="953563"/>
            <a:ext cx="2825479" cy="1635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Google Shape;705;p63" descr="Google Shape;705;p6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4870" y="953576"/>
            <a:ext cx="2825435" cy="1635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Google Shape;706;p63" descr="Google Shape;706;p6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4023" y="2825363"/>
            <a:ext cx="2825466" cy="1635572"/>
          </a:xfrm>
          <a:prstGeom prst="rect">
            <a:avLst/>
          </a:prstGeom>
          <a:ln w="12700">
            <a:miter lim="400000"/>
          </a:ln>
        </p:spPr>
      </p:pic>
      <p:sp>
        <p:nvSpPr>
          <p:cNvPr id="679" name="Google Shape;707;p63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군집화, K-means(비지도 학습)</a:t>
            </a:r>
          </a:p>
        </p:txBody>
      </p:sp>
      <p:pic>
        <p:nvPicPr>
          <p:cNvPr id="680" name="Google Shape;708;p63" descr="Google Shape;708;p6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01267" y="2825360"/>
            <a:ext cx="2862256" cy="1635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32;p16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 &amp; 도시소멸 이슈</a:t>
            </a:r>
          </a:p>
        </p:txBody>
      </p:sp>
      <p:pic>
        <p:nvPicPr>
          <p:cNvPr id="175" name="Google Shape;133;p16" descr="Google Shape;133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029" y="1326149"/>
            <a:ext cx="4246335" cy="278371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Google Shape;134;p16"/>
          <p:cNvSpPr txBox="1"/>
          <p:nvPr/>
        </p:nvSpPr>
        <p:spPr>
          <a:xfrm>
            <a:off x="1978299" y="3723781"/>
            <a:ext cx="34653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lnSpc>
                <a:spcPct val="150000"/>
              </a:lnSpc>
              <a:defRPr sz="1300"/>
            </a:lvl1pPr>
          </a:lstStyle>
          <a:p>
            <a:pPr/>
            <a:r>
              <a:t>네이버 데이터랩 검색어 트렌드 분석 결과</a:t>
            </a:r>
          </a:p>
        </p:txBody>
      </p:sp>
      <p:sp>
        <p:nvSpPr>
          <p:cNvPr id="177" name="두 키워드 모두 최근 검색량이 늘어남…"/>
          <p:cNvSpPr txBox="1"/>
          <p:nvPr/>
        </p:nvSpPr>
        <p:spPr>
          <a:xfrm>
            <a:off x="5671025" y="2351031"/>
            <a:ext cx="2744518" cy="733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90236" indent="-90236">
              <a:lnSpc>
                <a:spcPct val="209999"/>
              </a:lnSpc>
              <a:buSzPct val="100000"/>
              <a:buChar char="•"/>
              <a:defRPr sz="900"/>
            </a:pPr>
            <a:r>
              <a:t>두 키워드 모두 최근 검색량이 늘어남</a:t>
            </a:r>
          </a:p>
          <a:p>
            <a:pPr marL="90236" indent="-90236">
              <a:lnSpc>
                <a:spcPct val="209999"/>
              </a:lnSpc>
              <a:buSzPct val="100000"/>
              <a:buChar char="•"/>
              <a:defRPr sz="900"/>
            </a:pPr>
            <a:r>
              <a:t>국가균형발전법과 인구감소지역 선정이 검색량 증가의 원인</a:t>
            </a:r>
          </a:p>
          <a:p>
            <a:pPr marL="90236" indent="-90236">
              <a:lnSpc>
                <a:spcPct val="209999"/>
              </a:lnSpc>
              <a:buSzPct val="100000"/>
              <a:buChar char="•"/>
              <a:defRPr sz="900"/>
            </a:pPr>
            <a:r>
              <a:t>하지만, 인구감소에 비해 지역 소멸의 검색량이 낮음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713;p64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군집화, K-means(비지도 학습)</a:t>
            </a:r>
          </a:p>
        </p:txBody>
      </p:sp>
      <p:pic>
        <p:nvPicPr>
          <p:cNvPr id="683" name="Google Shape;714;p64" descr="Google Shape;714;p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260" y="1008085"/>
            <a:ext cx="2887016" cy="164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4" name="Google Shape;715;p64" descr="Google Shape;715;p6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8277" y="1008098"/>
            <a:ext cx="2887017" cy="164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Google Shape;716;p64" descr="Google Shape;716;p6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4116" y="1008080"/>
            <a:ext cx="2887016" cy="164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Google Shape;717;p64" descr="Google Shape;717;p6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1850" y="2908373"/>
            <a:ext cx="2887016" cy="164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Google Shape;718;p64" descr="Google Shape;718;p6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32747" y="2908373"/>
            <a:ext cx="2887016" cy="1649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Google Shape;719;p64" descr="Google Shape;719;p6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24705" y="2908374"/>
            <a:ext cx="2887016" cy="1649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582;p53"/>
          <p:cNvSpPr txBox="1"/>
          <p:nvPr>
            <p:ph type="title"/>
          </p:nvPr>
        </p:nvSpPr>
        <p:spPr>
          <a:xfrm>
            <a:off x="1305200" y="1525125"/>
            <a:ext cx="6533699" cy="472501"/>
          </a:xfrm>
          <a:prstGeom prst="rect">
            <a:avLst/>
          </a:prstGeom>
        </p:spPr>
        <p:txBody>
          <a:bodyPr/>
          <a:lstStyle>
            <a:lvl1pPr defTabSz="667512">
              <a:defRPr sz="1825"/>
            </a:lvl1pPr>
          </a:lstStyle>
          <a:p>
            <a:pPr/>
            <a:r>
              <a:t>느낀점</a:t>
            </a:r>
          </a:p>
        </p:txBody>
      </p:sp>
      <p:sp>
        <p:nvSpPr>
          <p:cNvPr id="691" name="Google Shape;583;p53"/>
          <p:cNvSpPr txBox="1"/>
          <p:nvPr>
            <p:ph type="body" sz="quarter" idx="1"/>
          </p:nvPr>
        </p:nvSpPr>
        <p:spPr>
          <a:xfrm>
            <a:off x="1652850" y="3697525"/>
            <a:ext cx="1545301" cy="6525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200"/>
              </a:spcBef>
            </a:lvl1pPr>
          </a:lstStyle>
          <a:p>
            <a:pPr/>
            <a:r>
              <a:t>강민구</a:t>
            </a:r>
          </a:p>
        </p:txBody>
      </p:sp>
      <p:sp>
        <p:nvSpPr>
          <p:cNvPr id="692" name="Google Shape;584;p53"/>
          <p:cNvSpPr txBox="1"/>
          <p:nvPr/>
        </p:nvSpPr>
        <p:spPr>
          <a:xfrm>
            <a:off x="3799349" y="36975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이준희</a:t>
            </a:r>
          </a:p>
        </p:txBody>
      </p:sp>
      <p:sp>
        <p:nvSpPr>
          <p:cNvPr id="693" name="Google Shape;585;p53"/>
          <p:cNvSpPr txBox="1"/>
          <p:nvPr/>
        </p:nvSpPr>
        <p:spPr>
          <a:xfrm>
            <a:off x="5945849" y="3697525"/>
            <a:ext cx="1545301" cy="6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algn="ctr">
              <a:lnSpc>
                <a:spcPct val="115000"/>
              </a:lnSpc>
              <a:spcBef>
                <a:spcPts val="1200"/>
              </a:spcBef>
              <a:defRPr b="1" sz="1800">
                <a:solidFill>
                  <a:srgbClr val="FFFFFF"/>
                </a:solidFill>
              </a:defRPr>
            </a:lvl1pPr>
          </a:lstStyle>
          <a:p>
            <a:pPr/>
            <a:r>
              <a:t>김주희</a:t>
            </a:r>
          </a:p>
        </p:txBody>
      </p:sp>
      <p:sp>
        <p:nvSpPr>
          <p:cNvPr id="694" name="Google Shape;586;p53"/>
          <p:cNvSpPr txBox="1"/>
          <p:nvPr/>
        </p:nvSpPr>
        <p:spPr>
          <a:xfrm>
            <a:off x="3923900" y="614524"/>
            <a:ext cx="1296301" cy="85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normAutofit fontScale="100000" lnSpcReduction="0"/>
          </a:bodyPr>
          <a:lstStyle>
            <a:lvl1pPr algn="ctr">
              <a:defRPr b="1" sz="4100">
                <a:solidFill>
                  <a:srgbClr val="EFEFEF"/>
                </a:solidFill>
              </a:defRPr>
            </a:lvl1pPr>
          </a:lstStyle>
          <a:p>
            <a:pPr/>
            <a:r>
              <a:t>03.</a:t>
            </a:r>
          </a:p>
        </p:txBody>
      </p:sp>
      <p:pic>
        <p:nvPicPr>
          <p:cNvPr id="695" name="Google Shape;587;p53" descr="Google Shape;587;p53"/>
          <p:cNvPicPr>
            <a:picLocks noChangeAspect="1"/>
          </p:cNvPicPr>
          <p:nvPr/>
        </p:nvPicPr>
        <p:blipFill>
          <a:blip r:embed="rId2">
            <a:extLst/>
          </a:blip>
          <a:srcRect l="24175" t="3546" r="31380" b="24515"/>
          <a:stretch>
            <a:fillRect/>
          </a:stretch>
        </p:blipFill>
        <p:spPr>
          <a:xfrm>
            <a:off x="1863075" y="2270774"/>
            <a:ext cx="1131491" cy="1169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4" y="0"/>
                </a:moveTo>
                <a:cubicBezTo>
                  <a:pt x="4839" y="0"/>
                  <a:pt x="0" y="4836"/>
                  <a:pt x="0" y="10800"/>
                </a:cubicBezTo>
                <a:cubicBezTo>
                  <a:pt x="0" y="16764"/>
                  <a:pt x="4839" y="21600"/>
                  <a:pt x="10804" y="21600"/>
                </a:cubicBezTo>
                <a:cubicBezTo>
                  <a:pt x="16769" y="21600"/>
                  <a:pt x="21600" y="16764"/>
                  <a:pt x="21600" y="10800"/>
                </a:cubicBezTo>
                <a:cubicBezTo>
                  <a:pt x="21600" y="4836"/>
                  <a:pt x="16769" y="0"/>
                  <a:pt x="1080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96" name="Google Shape;588;p53" descr="Google Shape;588;p53"/>
          <p:cNvPicPr>
            <a:picLocks noChangeAspect="1"/>
          </p:cNvPicPr>
          <p:nvPr/>
        </p:nvPicPr>
        <p:blipFill>
          <a:blip r:embed="rId3">
            <a:extLst/>
          </a:blip>
          <a:srcRect l="15659" t="1" r="15665" b="26403"/>
          <a:stretch>
            <a:fillRect/>
          </a:stretch>
        </p:blipFill>
        <p:spPr>
          <a:xfrm>
            <a:off x="6152700" y="2348346"/>
            <a:ext cx="1131491" cy="1081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841" y="0"/>
                </a:moveTo>
                <a:cubicBezTo>
                  <a:pt x="2387" y="1913"/>
                  <a:pt x="0" y="5702"/>
                  <a:pt x="0" y="10126"/>
                </a:cubicBezTo>
                <a:cubicBezTo>
                  <a:pt x="0" y="16460"/>
                  <a:pt x="4839" y="21600"/>
                  <a:pt x="10804" y="21600"/>
                </a:cubicBezTo>
                <a:cubicBezTo>
                  <a:pt x="16769" y="21600"/>
                  <a:pt x="21600" y="16460"/>
                  <a:pt x="21600" y="10126"/>
                </a:cubicBezTo>
                <a:cubicBezTo>
                  <a:pt x="21600" y="5702"/>
                  <a:pt x="19221" y="1913"/>
                  <a:pt x="15766" y="0"/>
                </a:cubicBezTo>
                <a:lnTo>
                  <a:pt x="584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97" name="Google Shape;589;p53" descr="Google Shape;589;p53"/>
          <p:cNvPicPr>
            <a:picLocks noChangeAspect="1"/>
          </p:cNvPicPr>
          <p:nvPr/>
        </p:nvPicPr>
        <p:blipFill>
          <a:blip r:embed="rId4">
            <a:extLst/>
          </a:blip>
          <a:srcRect l="20957" t="1393" r="20962" b="32884"/>
          <a:stretch>
            <a:fillRect/>
          </a:stretch>
        </p:blipFill>
        <p:spPr>
          <a:xfrm>
            <a:off x="4011800" y="2270775"/>
            <a:ext cx="1131491" cy="1169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4" y="0"/>
                </a:moveTo>
                <a:cubicBezTo>
                  <a:pt x="4839" y="0"/>
                  <a:pt x="0" y="4836"/>
                  <a:pt x="0" y="10800"/>
                </a:cubicBezTo>
                <a:cubicBezTo>
                  <a:pt x="0" y="16764"/>
                  <a:pt x="4839" y="21600"/>
                  <a:pt x="10804" y="21600"/>
                </a:cubicBezTo>
                <a:cubicBezTo>
                  <a:pt x="16769" y="21600"/>
                  <a:pt x="21600" y="16764"/>
                  <a:pt x="21600" y="10800"/>
                </a:cubicBezTo>
                <a:cubicBezTo>
                  <a:pt x="21600" y="4836"/>
                  <a:pt x="16769" y="0"/>
                  <a:pt x="1080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98" name="Google Shape;590;p53"/>
          <p:cNvSpPr txBox="1"/>
          <p:nvPr/>
        </p:nvSpPr>
        <p:spPr>
          <a:xfrm>
            <a:off x="3885750" y="3550975"/>
            <a:ext cx="13725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청렴결백 논리주의자</a:t>
            </a:r>
          </a:p>
        </p:txBody>
      </p:sp>
      <p:sp>
        <p:nvSpPr>
          <p:cNvPr id="699" name="Google Shape;591;p53"/>
          <p:cNvSpPr txBox="1"/>
          <p:nvPr/>
        </p:nvSpPr>
        <p:spPr>
          <a:xfrm>
            <a:off x="6032249" y="3550975"/>
            <a:ext cx="1372502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재기발랄 활동가</a:t>
            </a:r>
          </a:p>
        </p:txBody>
      </p:sp>
      <p:sp>
        <p:nvSpPr>
          <p:cNvPr id="700" name="Google Shape;592;p53"/>
          <p:cNvSpPr txBox="1"/>
          <p:nvPr/>
        </p:nvSpPr>
        <p:spPr>
          <a:xfrm>
            <a:off x="1739250" y="3550975"/>
            <a:ext cx="1372501" cy="335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용의주도 전략가</a:t>
            </a:r>
          </a:p>
        </p:txBody>
      </p:sp>
      <p:pic>
        <p:nvPicPr>
          <p:cNvPr id="701" name="Google Shape;593;p53" descr="Google Shape;593;p53"/>
          <p:cNvPicPr>
            <a:picLocks noChangeAspect="1"/>
          </p:cNvPicPr>
          <p:nvPr/>
        </p:nvPicPr>
        <p:blipFill>
          <a:blip r:embed="rId5">
            <a:extLst/>
          </a:blip>
          <a:srcRect l="0" t="0" r="0" b="15267"/>
          <a:stretch>
            <a:fillRect/>
          </a:stretch>
        </p:blipFill>
        <p:spPr>
          <a:xfrm rot="2236000">
            <a:off x="2606760" y="2116296"/>
            <a:ext cx="499637" cy="301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598;p54"/>
          <p:cNvSpPr/>
          <p:nvPr/>
        </p:nvSpPr>
        <p:spPr>
          <a:xfrm>
            <a:off x="452674" y="497425"/>
            <a:ext cx="402901" cy="651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706" name="Google Shape;599;p54"/>
          <p:cNvGrpSpPr/>
          <p:nvPr/>
        </p:nvGrpSpPr>
        <p:grpSpPr>
          <a:xfrm>
            <a:off x="660574" y="465849"/>
            <a:ext cx="7838801" cy="1204202"/>
            <a:chOff x="0" y="0"/>
            <a:chExt cx="7838800" cy="1204200"/>
          </a:xfrm>
        </p:grpSpPr>
        <p:sp>
          <p:nvSpPr>
            <p:cNvPr id="704" name="Google Shape;600;p54"/>
            <p:cNvSpPr/>
            <p:nvPr/>
          </p:nvSpPr>
          <p:spPr>
            <a:xfrm>
              <a:off x="563799" y="-1"/>
              <a:ext cx="7275001" cy="1204202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6DA3F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05" name="Google Shape;601;p54" descr="Google Shape;601;p5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4175" t="3546" r="31380" b="24515"/>
            <a:stretch>
              <a:fillRect/>
            </a:stretch>
          </p:blipFill>
          <p:spPr>
            <a:xfrm>
              <a:off x="-1" y="17549"/>
              <a:ext cx="1131492" cy="116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4" y="0"/>
                  </a:moveTo>
                  <a:cubicBezTo>
                    <a:pt x="4839" y="0"/>
                    <a:pt x="0" y="4836"/>
                    <a:pt x="0" y="10800"/>
                  </a:cubicBezTo>
                  <a:cubicBezTo>
                    <a:pt x="0" y="16764"/>
                    <a:pt x="4839" y="21600"/>
                    <a:pt x="10804" y="21600"/>
                  </a:cubicBezTo>
                  <a:cubicBezTo>
                    <a:pt x="16769" y="21600"/>
                    <a:pt x="21600" y="16764"/>
                    <a:pt x="21600" y="10800"/>
                  </a:cubicBezTo>
                  <a:cubicBezTo>
                    <a:pt x="21600" y="4836"/>
                    <a:pt x="16769" y="0"/>
                    <a:pt x="10804" y="0"/>
                  </a:cubicBezTo>
                  <a:close/>
                </a:path>
              </a:pathLst>
            </a:custGeom>
            <a:ln w="38100" cap="flat">
              <a:solidFill>
                <a:srgbClr val="6DA3FD"/>
              </a:solidFill>
              <a:prstDash val="solid"/>
              <a:round/>
            </a:ln>
            <a:effectLst/>
          </p:spPr>
        </p:pic>
      </p:grpSp>
      <p:grpSp>
        <p:nvGrpSpPr>
          <p:cNvPr id="712" name="Google Shape;602;p54"/>
          <p:cNvGrpSpPr/>
          <p:nvPr/>
        </p:nvGrpSpPr>
        <p:grpSpPr>
          <a:xfrm>
            <a:off x="660574" y="3451874"/>
            <a:ext cx="7838801" cy="1169161"/>
            <a:chOff x="0" y="0"/>
            <a:chExt cx="7838800" cy="1169159"/>
          </a:xfrm>
        </p:grpSpPr>
        <p:sp>
          <p:nvSpPr>
            <p:cNvPr id="707" name="Google Shape;603;p54"/>
            <p:cNvSpPr/>
            <p:nvPr/>
          </p:nvSpPr>
          <p:spPr>
            <a:xfrm>
              <a:off x="563799" y="0"/>
              <a:ext cx="7275001" cy="1169100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6DA3F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08" name="Google Shape;604;p54"/>
            <p:cNvSpPr/>
            <p:nvPr/>
          </p:nvSpPr>
          <p:spPr>
            <a:xfrm>
              <a:off x="183149" y="3475"/>
              <a:ext cx="765301" cy="4374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711" name="Google Shape;605;p54"/>
            <p:cNvGrpSpPr/>
            <p:nvPr/>
          </p:nvGrpSpPr>
          <p:grpSpPr>
            <a:xfrm>
              <a:off x="-1" y="21000"/>
              <a:ext cx="1131601" cy="1148160"/>
              <a:chOff x="0" y="0"/>
              <a:chExt cx="1131600" cy="1148159"/>
            </a:xfrm>
          </p:grpSpPr>
          <p:pic>
            <p:nvPicPr>
              <p:cNvPr id="709" name="image112.png" descr="image112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5659" t="1" r="15665" b="26403"/>
              <a:stretch>
                <a:fillRect/>
              </a:stretch>
            </p:blipFill>
            <p:spPr>
              <a:xfrm>
                <a:off x="0" y="67071"/>
                <a:ext cx="1131491" cy="1081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5841" y="0"/>
                    </a:moveTo>
                    <a:cubicBezTo>
                      <a:pt x="2387" y="1913"/>
                      <a:pt x="0" y="5702"/>
                      <a:pt x="0" y="10126"/>
                    </a:cubicBezTo>
                    <a:cubicBezTo>
                      <a:pt x="0" y="16460"/>
                      <a:pt x="4839" y="21600"/>
                      <a:pt x="10804" y="21600"/>
                    </a:cubicBezTo>
                    <a:cubicBezTo>
                      <a:pt x="16769" y="21600"/>
                      <a:pt x="21600" y="16460"/>
                      <a:pt x="21600" y="10126"/>
                    </a:cubicBezTo>
                    <a:cubicBezTo>
                      <a:pt x="21600" y="5702"/>
                      <a:pt x="19221" y="1913"/>
                      <a:pt x="15766" y="0"/>
                    </a:cubicBezTo>
                    <a:lnTo>
                      <a:pt x="5841" y="0"/>
                    </a:ln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710" name="도형"/>
              <p:cNvSpPr/>
              <p:nvPr/>
            </p:nvSpPr>
            <p:spPr>
              <a:xfrm>
                <a:off x="0" y="0"/>
                <a:ext cx="1131601" cy="1148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0800"/>
                    </a:move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5" y="0"/>
                      <a:pt x="21600" y="4835"/>
                      <a:pt x="21600" y="10800"/>
                    </a:cubicBezTo>
                    <a:lnTo>
                      <a:pt x="21600" y="10800"/>
                    </a:lnTo>
                    <a:cubicBezTo>
                      <a:pt x="21600" y="16765"/>
                      <a:pt x="16765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noFill/>
              <a:ln w="38100" cap="flat">
                <a:solidFill>
                  <a:srgbClr val="6DA3F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15" name="Google Shape;606;p54"/>
          <p:cNvGrpSpPr/>
          <p:nvPr/>
        </p:nvGrpSpPr>
        <p:grpSpPr>
          <a:xfrm>
            <a:off x="660574" y="1960588"/>
            <a:ext cx="7838842" cy="1204201"/>
            <a:chOff x="0" y="0"/>
            <a:chExt cx="7838840" cy="1204200"/>
          </a:xfrm>
        </p:grpSpPr>
        <p:sp>
          <p:nvSpPr>
            <p:cNvPr id="713" name="Google Shape;607;p54"/>
            <p:cNvSpPr/>
            <p:nvPr/>
          </p:nvSpPr>
          <p:spPr>
            <a:xfrm>
              <a:off x="-1" y="-1"/>
              <a:ext cx="7275002" cy="1204202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6DA3F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pic>
          <p:nvPicPr>
            <p:cNvPr id="714" name="Google Shape;608;p54" descr="Google Shape;608;p54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20957" t="1393" r="20962" b="32884"/>
            <a:stretch>
              <a:fillRect/>
            </a:stretch>
          </p:blipFill>
          <p:spPr>
            <a:xfrm>
              <a:off x="6707350" y="17549"/>
              <a:ext cx="1131491" cy="1169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4" y="0"/>
                  </a:moveTo>
                  <a:cubicBezTo>
                    <a:pt x="4839" y="0"/>
                    <a:pt x="0" y="4836"/>
                    <a:pt x="0" y="10800"/>
                  </a:cubicBezTo>
                  <a:cubicBezTo>
                    <a:pt x="0" y="16764"/>
                    <a:pt x="4839" y="21600"/>
                    <a:pt x="10804" y="21600"/>
                  </a:cubicBezTo>
                  <a:cubicBezTo>
                    <a:pt x="16769" y="21600"/>
                    <a:pt x="21600" y="16764"/>
                    <a:pt x="21600" y="10800"/>
                  </a:cubicBezTo>
                  <a:cubicBezTo>
                    <a:pt x="21600" y="4836"/>
                    <a:pt x="16769" y="0"/>
                    <a:pt x="10804" y="0"/>
                  </a:cubicBezTo>
                  <a:close/>
                </a:path>
              </a:pathLst>
            </a:custGeom>
            <a:ln w="38100" cap="flat">
              <a:solidFill>
                <a:srgbClr val="6DA3FD"/>
              </a:solidFill>
              <a:prstDash val="solid"/>
              <a:round/>
            </a:ln>
            <a:effectLst/>
          </p:spPr>
        </p:pic>
      </p:grpSp>
      <p:sp>
        <p:nvSpPr>
          <p:cNvPr id="716" name="Google Shape;609;p54"/>
          <p:cNvSpPr txBox="1"/>
          <p:nvPr/>
        </p:nvSpPr>
        <p:spPr>
          <a:xfrm>
            <a:off x="791924" y="2070974"/>
            <a:ext cx="6417002" cy="1006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50000"/>
              </a:lnSpc>
              <a:defRPr sz="1300"/>
            </a:lvl1pPr>
          </a:lstStyle>
          <a:p>
            <a:pPr/>
            <a:r>
              <a:t>수업시간에 배웠던 내용들을 직접 구현해보려고 하니 처음에는 막막하고 숙달되지 않아 힘들었습니다. 제가 부족한 부분들을 조원들이 잘 보완해 준 덕분에 프로젝트를 무사히 마무리 할 수 있었습니다. 감사드립니다.</a:t>
            </a:r>
          </a:p>
        </p:txBody>
      </p:sp>
      <p:sp>
        <p:nvSpPr>
          <p:cNvPr id="717" name="Google Shape;610;p54"/>
          <p:cNvSpPr txBox="1"/>
          <p:nvPr/>
        </p:nvSpPr>
        <p:spPr>
          <a:xfrm>
            <a:off x="1929499" y="3540674"/>
            <a:ext cx="6417002" cy="1011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/>
            </a:lvl1pPr>
          </a:lstStyle>
          <a:p>
            <a:pPr/>
            <a:r>
              <a:t>이제까지 배웠던 내용들을 실제로 사용해보니 복습도 되고 학습했던 내용에 대한 이해도도 높아진 아주 의미있는 시간이었습니다. 조원분들과 함께 머리를 맞대고 저희의 시각화 분석 자료에서 유의미한 결과를 끄집어내면서 정말 많은 것을 배울 수 있었습니다. 조원분들께 감사하다고 말씀드리고 싶어요! 모두 수고하셨습니다!</a:t>
            </a:r>
          </a:p>
        </p:txBody>
      </p:sp>
      <p:sp>
        <p:nvSpPr>
          <p:cNvPr id="718" name="Google Shape;611;p54"/>
          <p:cNvSpPr txBox="1"/>
          <p:nvPr/>
        </p:nvSpPr>
        <p:spPr>
          <a:xfrm>
            <a:off x="1929499" y="488224"/>
            <a:ext cx="6417002" cy="1220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1300"/>
            </a:pPr>
            <a:r>
              <a:t>실패와 성공의 경험을 비교적 짧은 시간에 연속적으로 경험하였고, 이를 통해 프로젝트에서 필요한 요소들과 나에게 부족한 것들을 피부로 느낄 수 있었던 시간이 되었습니다. 팀원들과 프로젝트를 하면서 좋은 경험 쌓았고 또한 스스로 깨달은 것들이 많은 시간이 되어 프로젝트의 결과를 떠나 좋은 경험이 되었습니다. </a:t>
            </a:r>
          </a:p>
          <a:p>
            <a:pPr>
              <a:defRPr sz="1300"/>
            </a:pPr>
            <a:r>
              <a:t>모두 고생하셨습니다!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616;p55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사용 도구</a:t>
            </a:r>
          </a:p>
        </p:txBody>
      </p:sp>
      <p:grpSp>
        <p:nvGrpSpPr>
          <p:cNvPr id="728" name="Google Shape;617;p55"/>
          <p:cNvGrpSpPr/>
          <p:nvPr/>
        </p:nvGrpSpPr>
        <p:grpSpPr>
          <a:xfrm>
            <a:off x="1181374" y="920963"/>
            <a:ext cx="1694702" cy="3684648"/>
            <a:chOff x="0" y="0"/>
            <a:chExt cx="1694700" cy="3684647"/>
          </a:xfrm>
        </p:grpSpPr>
        <p:grpSp>
          <p:nvGrpSpPr>
            <p:cNvPr id="723" name="Google Shape;618;p55"/>
            <p:cNvGrpSpPr/>
            <p:nvPr/>
          </p:nvGrpSpPr>
          <p:grpSpPr>
            <a:xfrm>
              <a:off x="0" y="0"/>
              <a:ext cx="1694701" cy="373350"/>
              <a:chOff x="0" y="0"/>
              <a:chExt cx="1694700" cy="373349"/>
            </a:xfrm>
          </p:grpSpPr>
          <p:sp>
            <p:nvSpPr>
              <p:cNvPr id="721" name="직사각형"/>
              <p:cNvSpPr/>
              <p:nvPr/>
            </p:nvSpPr>
            <p:spPr>
              <a:xfrm>
                <a:off x="0" y="27675"/>
                <a:ext cx="1694701" cy="318001"/>
              </a:xfrm>
              <a:prstGeom prst="rect">
                <a:avLst/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200"/>
                </a:pPr>
              </a:p>
            </p:txBody>
          </p:sp>
          <p:sp>
            <p:nvSpPr>
              <p:cNvPr id="722" name="프로그래밍 언어"/>
              <p:cNvSpPr txBox="1"/>
              <p:nvPr/>
            </p:nvSpPr>
            <p:spPr>
              <a:xfrm>
                <a:off x="0" y="0"/>
                <a:ext cx="1694701" cy="3733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200"/>
                </a:lvl1pPr>
              </a:lstStyle>
              <a:p>
                <a:pPr/>
                <a:r>
                  <a:t>프로그래밍 언어</a:t>
                </a:r>
              </a:p>
            </p:txBody>
          </p:sp>
        </p:grpSp>
        <p:pic>
          <p:nvPicPr>
            <p:cNvPr id="724" name="Google Shape;619;p55" descr="Google Shape;619;p5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3450" y="371411"/>
              <a:ext cx="597811" cy="463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5" name="Google Shape;620;p55"/>
            <p:cNvSpPr txBox="1"/>
            <p:nvPr/>
          </p:nvSpPr>
          <p:spPr>
            <a:xfrm>
              <a:off x="213450" y="834711"/>
              <a:ext cx="1267801" cy="814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900"/>
              </a:pPr>
              <a:r>
                <a:t>library</a:t>
              </a:r>
            </a:p>
            <a:p>
              <a:pPr>
                <a:defRPr sz="900"/>
              </a:pPr>
              <a:r>
                <a:t>- ggcorplot</a:t>
              </a:r>
            </a:p>
            <a:p>
              <a:pPr>
                <a:defRPr sz="900"/>
              </a:pPr>
              <a:r>
                <a:t>- xlsx</a:t>
              </a:r>
            </a:p>
            <a:p>
              <a:pPr>
                <a:defRPr sz="900"/>
              </a:pPr>
              <a:r>
                <a:t>- readr</a:t>
              </a:r>
            </a:p>
            <a:p>
              <a:pPr>
                <a:defRPr sz="900"/>
              </a:pPr>
              <a:r>
                <a:t>- corrplot</a:t>
              </a:r>
            </a:p>
          </p:txBody>
        </p:sp>
        <p:pic>
          <p:nvPicPr>
            <p:cNvPr id="726" name="Google Shape;621;p55" descr="Google Shape;621;p5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3451" y="1788109"/>
              <a:ext cx="597802" cy="6550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7" name="Google Shape;622;p55"/>
            <p:cNvSpPr txBox="1"/>
            <p:nvPr/>
          </p:nvSpPr>
          <p:spPr>
            <a:xfrm>
              <a:off x="213450" y="2362537"/>
              <a:ext cx="1267801" cy="1322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900"/>
              </a:pPr>
              <a:r>
                <a:t>package</a:t>
              </a:r>
            </a:p>
            <a:p>
              <a:pPr>
                <a:defRPr sz="900"/>
              </a:pPr>
              <a:r>
                <a:t>- pandas</a:t>
              </a:r>
            </a:p>
            <a:p>
              <a:pPr>
                <a:defRPr sz="900"/>
              </a:pPr>
              <a:r>
                <a:t>- numpy</a:t>
              </a:r>
            </a:p>
            <a:p>
              <a:pPr>
                <a:defRPr sz="900"/>
              </a:pPr>
              <a:r>
                <a:t>- seaborn</a:t>
              </a:r>
            </a:p>
            <a:p>
              <a:pPr>
                <a:defRPr sz="900"/>
              </a:pPr>
              <a:r>
                <a:t>- matplotlib.pyplot</a:t>
              </a:r>
            </a:p>
            <a:p>
              <a:pPr>
                <a:defRPr sz="900"/>
              </a:pPr>
              <a:r>
                <a:t>- json</a:t>
              </a:r>
            </a:p>
            <a:p>
              <a:pPr>
                <a:defRPr sz="900"/>
              </a:pPr>
              <a:r>
                <a:t>- selenium</a:t>
              </a:r>
            </a:p>
            <a:p>
              <a:pPr>
                <a:defRPr sz="900"/>
              </a:pPr>
              <a:r>
                <a:t>- scikit-learn</a:t>
              </a:r>
            </a:p>
            <a:p>
              <a:pPr>
                <a:defRPr sz="900"/>
              </a:pPr>
              <a:r>
                <a:t>- folium</a:t>
              </a:r>
            </a:p>
          </p:txBody>
        </p:sp>
      </p:grpSp>
      <p:grpSp>
        <p:nvGrpSpPr>
          <p:cNvPr id="736" name="Google Shape;624;p55"/>
          <p:cNvGrpSpPr/>
          <p:nvPr/>
        </p:nvGrpSpPr>
        <p:grpSpPr>
          <a:xfrm>
            <a:off x="3805663" y="920963"/>
            <a:ext cx="1694701" cy="2969563"/>
            <a:chOff x="0" y="0"/>
            <a:chExt cx="1694700" cy="2969562"/>
          </a:xfrm>
        </p:grpSpPr>
        <p:grpSp>
          <p:nvGrpSpPr>
            <p:cNvPr id="731" name="Google Shape;625;p55"/>
            <p:cNvGrpSpPr/>
            <p:nvPr/>
          </p:nvGrpSpPr>
          <p:grpSpPr>
            <a:xfrm>
              <a:off x="0" y="0"/>
              <a:ext cx="1694701" cy="373350"/>
              <a:chOff x="0" y="0"/>
              <a:chExt cx="1694700" cy="373349"/>
            </a:xfrm>
          </p:grpSpPr>
          <p:sp>
            <p:nvSpPr>
              <p:cNvPr id="729" name="직사각형"/>
              <p:cNvSpPr/>
              <p:nvPr/>
            </p:nvSpPr>
            <p:spPr>
              <a:xfrm>
                <a:off x="0" y="27675"/>
                <a:ext cx="1694701" cy="318001"/>
              </a:xfrm>
              <a:prstGeom prst="rect">
                <a:avLst/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200"/>
                </a:pPr>
              </a:p>
            </p:txBody>
          </p:sp>
          <p:sp>
            <p:nvSpPr>
              <p:cNvPr id="730" name="개발 도구"/>
              <p:cNvSpPr txBox="1"/>
              <p:nvPr/>
            </p:nvSpPr>
            <p:spPr>
              <a:xfrm>
                <a:off x="0" y="0"/>
                <a:ext cx="1694701" cy="3733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200"/>
                </a:lvl1pPr>
              </a:lstStyle>
              <a:p>
                <a:pPr/>
                <a:r>
                  <a:t>개발 도구</a:t>
                </a:r>
              </a:p>
            </p:txBody>
          </p:sp>
        </p:grpSp>
        <p:pic>
          <p:nvPicPr>
            <p:cNvPr id="732" name="Google Shape;626;p55" descr="Google Shape;626;p5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975" y="672124"/>
              <a:ext cx="1536951" cy="5393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3" name="Google Shape;627;p55" descr="Google Shape;627;p55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10173" y="2244713"/>
              <a:ext cx="597802" cy="6929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4" name="Google Shape;628;p55" descr="Google Shape;628;p55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6198" t="0" r="25687" b="0"/>
            <a:stretch>
              <a:fillRect/>
            </a:stretch>
          </p:blipFill>
          <p:spPr>
            <a:xfrm>
              <a:off x="24250" y="1373425"/>
              <a:ext cx="1536951" cy="795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Google Shape;629;p55" descr="Google Shape;629;p55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59425" y="2212837"/>
              <a:ext cx="819793" cy="756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46" name="Google Shape;630;p55"/>
          <p:cNvGrpSpPr/>
          <p:nvPr/>
        </p:nvGrpSpPr>
        <p:grpSpPr>
          <a:xfrm>
            <a:off x="6250599" y="920962"/>
            <a:ext cx="2581875" cy="3384423"/>
            <a:chOff x="0" y="0"/>
            <a:chExt cx="2581874" cy="3384422"/>
          </a:xfrm>
        </p:grpSpPr>
        <p:pic>
          <p:nvPicPr>
            <p:cNvPr id="737" name="Google Shape;631;p55" descr="Google Shape;631;p55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201049" y="469500"/>
              <a:ext cx="756727" cy="756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8" name="Google Shape;632;p55" descr="Google Shape;632;p55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6787" y="1226239"/>
              <a:ext cx="1125242" cy="692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741" name="Google Shape;633;p55"/>
            <p:cNvGrpSpPr/>
            <p:nvPr/>
          </p:nvGrpSpPr>
          <p:grpSpPr>
            <a:xfrm>
              <a:off x="102224" y="0"/>
              <a:ext cx="1694702" cy="373350"/>
              <a:chOff x="0" y="0"/>
              <a:chExt cx="1694700" cy="373349"/>
            </a:xfrm>
          </p:grpSpPr>
          <p:sp>
            <p:nvSpPr>
              <p:cNvPr id="739" name="직사각형"/>
              <p:cNvSpPr/>
              <p:nvPr/>
            </p:nvSpPr>
            <p:spPr>
              <a:xfrm>
                <a:off x="0" y="27675"/>
                <a:ext cx="1694701" cy="318000"/>
              </a:xfrm>
              <a:prstGeom prst="rect">
                <a:avLst/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200"/>
                </a:pPr>
              </a:p>
            </p:txBody>
          </p:sp>
          <p:sp>
            <p:nvSpPr>
              <p:cNvPr id="740" name="협업툴"/>
              <p:cNvSpPr txBox="1"/>
              <p:nvPr/>
            </p:nvSpPr>
            <p:spPr>
              <a:xfrm>
                <a:off x="0" y="0"/>
                <a:ext cx="1694701" cy="3733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200"/>
                </a:lvl1pPr>
              </a:lstStyle>
              <a:p>
                <a:pPr/>
                <a:r>
                  <a:t>협업툴</a:t>
                </a:r>
              </a:p>
            </p:txBody>
          </p:sp>
        </p:grpSp>
        <p:pic>
          <p:nvPicPr>
            <p:cNvPr id="742" name="Google Shape;634;p55" descr="Google Shape;634;p55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4125" t="28312" r="59866" b="47519"/>
            <a:stretch>
              <a:fillRect/>
            </a:stretch>
          </p:blipFill>
          <p:spPr>
            <a:xfrm>
              <a:off x="0" y="2400424"/>
              <a:ext cx="933425" cy="9839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3" name="Google Shape;635;p55" descr="Google Shape;635;p55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41367" t="4033" r="41533" b="72001"/>
            <a:stretch>
              <a:fillRect/>
            </a:stretch>
          </p:blipFill>
          <p:spPr>
            <a:xfrm>
              <a:off x="225400" y="1916987"/>
              <a:ext cx="708032" cy="6929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4" name="Google Shape;636;p55" descr="Google Shape;636;p55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43411" t="31313" r="43411" b="50080"/>
            <a:stretch>
              <a:fillRect/>
            </a:stretch>
          </p:blipFill>
          <p:spPr>
            <a:xfrm>
              <a:off x="731750" y="2514050"/>
              <a:ext cx="767374" cy="756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5" name="Google Shape;637;p55" descr="Google Shape;637;p5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57775" y="2486399"/>
              <a:ext cx="1624100" cy="812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642;p56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자료 출처</a:t>
            </a:r>
          </a:p>
        </p:txBody>
      </p:sp>
      <p:sp>
        <p:nvSpPr>
          <p:cNvPr id="749" name="Google Shape;643;p56"/>
          <p:cNvSpPr txBox="1"/>
          <p:nvPr/>
        </p:nvSpPr>
        <p:spPr>
          <a:xfrm>
            <a:off x="566575" y="974974"/>
            <a:ext cx="8209499" cy="3547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통계청,「국내인구이동통계」, 2022.10, 2022.12.25, 시군구별 이동자수,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https://kosis.kr/statHtml/statHtml.do?orgId=101&amp;tblId=DT_1B26001_A01&amp;conn_path=I2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통계청,「광업제조업조사」, 2020, 2022.12.23, 시도(시군구)/산업분류별 주요지표(10인 이상),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https://kosis.kr/statHtml/statHtml.do?orgId=101&amp;tblId=DT_1FS1001&amp;conn_path=I2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통계청,「인구동향조사」, 2021, 2022.12.23, 시군구/성/연령(5세)별 사망자수(1997부터), 사망률(1998부터),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4" invalidUrl="" action="" tgtFrame="" tooltip="" history="1" highlightClick="0" endSnd="0"/>
              </a:rPr>
              <a:t>https://kosis.kr/statHtml/statHtml.do?orgId=101&amp;tblId=DT_1B80A18&amp;conn_path=I2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통계청(인구총조사과), 2021, 2022.12.27, 빈집비율(시도/시/군/구),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https://kosis.kr/statHtml/statHtml.do?orgId=101&amp;tblId=DT_1YL202005&amp;conn_path=I2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통계청,「지역별고용조사」, 2022 1/2, 2022.12.23, 시군구/성/연령별 취업자(근무지기준),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6" invalidUrl="" action="" tgtFrame="" tooltip="" history="1" highlightClick="0" endSnd="0"/>
              </a:rPr>
              <a:t>https://kosis.kr/statHtml/statHtml.do?orgId=101&amp;tblId=DT_1ES3C01S&amp;conn_path=I2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한국국토정보공사 국토시스템운영부, 2021, 2022.12.26, 도시지역면적(시도/시/군/구),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7" invalidUrl="" action="" tgtFrame="" tooltip="" history="1" highlightClick="0" endSnd="0"/>
              </a:rPr>
              <a:t>https://kosis.kr/statHtml/statHtml.do?orgId=101&amp;tblId=DT_1YL21291E&amp;conn_path=I2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행정안전부(재정정책과), 2022, 2022.12.23, 재정자립도(시도/시/군/구), 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8" invalidUrl="" action="" tgtFrame="" tooltip="" history="1" highlightClick="0" endSnd="0"/>
              </a:rPr>
              <a:t>https://kosis.kr/statHtml/statHtml.do?orgId=101&amp;tblId=DT_1YL20921&amp;conn_path=I2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통계청,「지역별고용조사」, 2022 1/2, 2022.12.23, 시군구/산업별 취업자,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9" invalidUrl="" action="" tgtFrame="" tooltip="" history="1" highlightClick="0" endSnd="0"/>
              </a:rPr>
              <a:t>https://kosis.kr/statHtml/statHtml.do?orgId=101&amp;tblId=DT_1ES3A05S&amp;conn_path=I2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NeuroWhAI, 대한민국 행정구역(시도, 시군구) GeoJSON 파일 다운로드 및 SHP 파일 단순화 후 변환 방법 설명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레츠코레일, 기차역정보, 2022,12,25,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0" invalidUrl="" action="" tgtFrame="" tooltip="" history="1" highlightClick="0" endSnd="0"/>
              </a:rPr>
              <a:t>https://www.letskorail.com/ebizprd/stationKtxList.do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행정안전부, 지방자치단체 주소록, 2022,12,25,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1" invalidUrl="" action="" tgtFrame="" tooltip="" history="1" highlightClick="0" endSnd="0"/>
              </a:rPr>
              <a:t>https://www.mois.go.kr/frt/bbs/type001/commonSelectBoardArticle.do?bbsId=BBSMSTR_000000000055&amp;nttId=60378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통계청,「인구동향조사」, 2021, 2022.12.20, 시군구/성/연령(5세)별 주민등록연앙인구,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2" invalidUrl="" action="" tgtFrame="" tooltip="" history="1" highlightClick="0" endSnd="0"/>
              </a:rPr>
              <a:t>https://kosis.kr/statHtml/statHtml.do?orgId=101&amp;tblId=DT_1B040M5&amp;conn_path=I2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네이버지도, 파리바게트 검색,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3" invalidUrl="" action="" tgtFrame="" tooltip="" history="1" highlightClick="0" endSnd="0"/>
              </a:rPr>
              <a:t>https://map.naver.com/v5/search/파리바게트?c=14112501.7620353,4506567.5944179,15,0,0,0,dh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뚜레쥬르 홈페이지, 매장 안내,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4" invalidUrl="" action="" tgtFrame="" tooltip="" history="1" highlightClick="0" endSnd="0"/>
              </a:rPr>
              <a:t>https://www.tlj.co.kr:7008/store/search.asp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통계청,「인구동향조사」, 2021, 2022.12.21, 시군구/성/출산순위별 출생,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5" invalidUrl="" action="" tgtFrame="" tooltip="" history="1" highlightClick="0" endSnd="0"/>
              </a:rPr>
              <a:t>https://kosis.kr/statHtml/statHtml.do?orgId=101&amp;tblId=DT_1B81A03&amp;conn_path=I2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통계청,「지역별고용조사」, 2022 1/2, 2022.12.21, 시군구/연령별 취업자 및 고용률 (전체),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6" invalidUrl="" action="" tgtFrame="" tooltip="" history="1" highlightClick="0" endSnd="0"/>
              </a:rPr>
              <a:t>https://kosis.kr/statHtml/statHtml.do?orgId=101&amp;tblId=DT_1ES3A03_A01S&amp;conn_path=I2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국민건강보험공단, 건강보험심사평가원,「건강보험통계」, 2022 3/4, 2022.12.21, 시군구별 종별 요양기관 현황,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7" invalidUrl="" action="" tgtFrame="" tooltip="" history="1" highlightClick="0" endSnd="0"/>
              </a:rPr>
              <a:t>https://kosis.kr/statHtml/statHtml.do?orgId=354&amp;tblId=DT_HIRA4B&amp;conn_path=I2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통계청,「인구총조사」, 2021, 2022.12.23, 가구형태별 가구 및 가구원 - 읍면동(연도 끝자리 0,5), 시군구(그 외 연도),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8" invalidUrl="" action="" tgtFrame="" tooltip="" history="1" highlightClick="0" endSnd="0"/>
              </a:rPr>
              <a:t>https://kosis.kr/statHtml/statHtml.do?orgId=101&amp;tblId=DT_1JC1501&amp;conn_path=I2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통계청,「인구총조사」, 2021, 2022.12.23, 미성년자가 있는 자녀수별 가구 - 시군구,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19" invalidUrl="" action="" tgtFrame="" tooltip="" history="1" highlightClick="0" endSnd="0"/>
              </a:rPr>
              <a:t>https://kosis.kr/statHtml/statHtml.do?orgId=101&amp;tblId=DT_1BC1601&amp;conn_path=I2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통계청,「인구총조사」, 2021, 2022.12.24, 성 및 연령별 1인가구 - 시군구,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0" invalidUrl="" action="" tgtFrame="" tooltip="" history="1" highlightClick="0" endSnd="0"/>
              </a:rPr>
              <a:t>https://kosis.kr/statHtml/statHtml.do?orgId=101&amp;tblId=DT_1PL1502&amp;conn_path=I2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산림청,「산림기본통계」, 2020, 2022.12.24, 관리기관별 산지구분별 면적 및 축적,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1" invalidUrl="" action="" tgtFrame="" tooltip="" history="1" highlightClick="0" endSnd="0"/>
              </a:rPr>
              <a:t>https://www.forest.go.kr/kfsweb/kfi/kfs/cms/cmsView.do?mn=NKFS_04_05_01&amp;cmsId=FC_000065</a:t>
            </a:r>
            <a:r>
              <a:t> </a:t>
            </a:r>
          </a:p>
          <a:p>
            <a:pPr marL="179999" indent="-139700">
              <a:lnSpc>
                <a:spcPct val="150000"/>
              </a:lnSpc>
              <a:buClr>
                <a:srgbClr val="000000"/>
              </a:buClr>
              <a:buSzPts val="700"/>
              <a:buFont typeface="Arial"/>
              <a:buChar char="●"/>
              <a:defRPr sz="700"/>
            </a:pPr>
            <a:r>
              <a:t>도로교통공사, 전국터널현황(고속도로,구도,군도,시도,일반국도,지방도,국가지원지바도,특별광역시도), 2020, 22.12.24,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2" invalidUrl="" action="" tgtFrame="" tooltip="" history="1" highlightClick="0" endSnd="0"/>
              </a:rPr>
              <a:t>https://stat.molit.go.kr/portal/cate/statMetaView.do?hRsId=65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648;p57"/>
          <p:cNvSpPr txBox="1"/>
          <p:nvPr>
            <p:ph type="title"/>
          </p:nvPr>
        </p:nvSpPr>
        <p:spPr>
          <a:xfrm>
            <a:off x="2428225" y="1163974"/>
            <a:ext cx="5810701" cy="1602001"/>
          </a:xfrm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감사합니다.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24;p65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추후 개선점</a:t>
            </a:r>
          </a:p>
        </p:txBody>
      </p:sp>
      <p:sp>
        <p:nvSpPr>
          <p:cNvPr id="754" name="Google Shape;725;p65"/>
          <p:cNvSpPr txBox="1"/>
          <p:nvPr/>
        </p:nvSpPr>
        <p:spPr>
          <a:xfrm>
            <a:off x="675725" y="1230400"/>
            <a:ext cx="7342200" cy="72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과다한 특성수 조정 및 특성 변경을 통한 군집화 개선 필요</a:t>
            </a:r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Font typeface="Arial"/>
              <a:buChar char="●"/>
            </a:pPr>
            <a:r>
              <a:t>‘군집 0’에 대한 재군집화 분석이 필요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40;p17" descr="Google Shape;140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649" y="1008742"/>
            <a:ext cx="4693102" cy="157057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0" name="Google Shape;141;p17" descr="Google Shape;141;p1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0790" y="1293585"/>
            <a:ext cx="4576826" cy="214037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1" name="Google Shape;142;p17" descr="Google Shape;142;p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3162" y="1672014"/>
            <a:ext cx="5105576" cy="121227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82" name="Google Shape;143;p17" descr="Google Shape;143;p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5039" y="2550085"/>
            <a:ext cx="6122021" cy="146837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83" name="Google Shape;144;p17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 &amp; 도시소멸 이슈</a:t>
            </a:r>
          </a:p>
        </p:txBody>
      </p:sp>
      <p:pic>
        <p:nvPicPr>
          <p:cNvPr id="184" name="Google Shape;139;p17" descr="Google Shape;139;p1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9950" y="9472383"/>
            <a:ext cx="5551500" cy="2506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7" name="그룹"/>
          <p:cNvGrpSpPr/>
          <p:nvPr/>
        </p:nvGrpSpPr>
        <p:grpSpPr>
          <a:xfrm>
            <a:off x="772950" y="3301881"/>
            <a:ext cx="5551500" cy="1558034"/>
            <a:chOff x="0" y="0"/>
            <a:chExt cx="5551499" cy="1558033"/>
          </a:xfrm>
        </p:grpSpPr>
        <p:pic>
          <p:nvPicPr>
            <p:cNvPr id="185" name="Google Shape;139;p17" descr="Google Shape;139;p17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75701"/>
            <a:stretch>
              <a:fillRect/>
            </a:stretch>
          </p:blipFill>
          <p:spPr>
            <a:xfrm>
              <a:off x="0" y="0"/>
              <a:ext cx="5551500" cy="6089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Google Shape;139;p17" descr="Google Shape;139;p17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60553" r="0" b="0"/>
            <a:stretch>
              <a:fillRect/>
            </a:stretch>
          </p:blipFill>
          <p:spPr>
            <a:xfrm>
              <a:off x="0" y="569405"/>
              <a:ext cx="5551500" cy="988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인구소멸로 인한 지역소멸에 대한 지자체의 위기가 이슈가 됨"/>
          <p:cNvSpPr txBox="1"/>
          <p:nvPr/>
        </p:nvSpPr>
        <p:spPr>
          <a:xfrm>
            <a:off x="4513664" y="4573031"/>
            <a:ext cx="4203416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인구소멸로 인한 지역소멸에 대한 지자체의 위기가 이슈가 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49;p18"/>
          <p:cNvSpPr/>
          <p:nvPr/>
        </p:nvSpPr>
        <p:spPr>
          <a:xfrm>
            <a:off x="3406599" y="1030949"/>
            <a:ext cx="2258701" cy="11517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191" name="Google Shape;150;p18"/>
          <p:cNvSpPr txBox="1"/>
          <p:nvPr/>
        </p:nvSpPr>
        <p:spPr>
          <a:xfrm>
            <a:off x="5724374" y="1136413"/>
            <a:ext cx="2831402" cy="1006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115000"/>
              </a:lnSpc>
            </a:pPr>
            <a:r>
              <a:t>국가균형발전 특별법 제정</a:t>
            </a:r>
          </a:p>
          <a:p>
            <a:pPr algn="ctr">
              <a:lnSpc>
                <a:spcPct val="115000"/>
              </a:lnSpc>
              <a:spcBef>
                <a:spcPts val="1000"/>
              </a:spcBef>
              <a:defRPr sz="800">
                <a:solidFill>
                  <a:srgbClr val="151594"/>
                </a:solidFill>
                <a:latin typeface="Gulim"/>
                <a:ea typeface="Gulim"/>
                <a:cs typeface="Gulim"/>
                <a:sym typeface="Gulim"/>
              </a:defRPr>
            </a:pPr>
            <a:r>
              <a:t>제1조(목적) </a:t>
            </a:r>
            <a:r>
              <a:rPr>
                <a:solidFill>
                  <a:srgbClr val="444444"/>
                </a:solidFill>
              </a:rPr>
              <a:t>이 법은 지역 간의 불균형을 해소하고, 지역의 특성에 맞는 자립적 발전을 통하여 국민생활의 균등한 향상과 국가균형발전에 이바지함을 목적으로 한다.</a:t>
            </a:r>
          </a:p>
        </p:txBody>
      </p:sp>
      <p:pic>
        <p:nvPicPr>
          <p:cNvPr id="192" name="Google Shape;151;p18" descr="Google Shape;151;p1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825" y="1041762"/>
            <a:ext cx="2655698" cy="123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Google Shape;152;p18" descr="Google Shape;152;p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60" y="2313837"/>
            <a:ext cx="3164428" cy="24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Google Shape;153;p18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 &amp; 도시소멸 이슈</a:t>
            </a:r>
          </a:p>
        </p:txBody>
      </p:sp>
      <p:sp>
        <p:nvSpPr>
          <p:cNvPr id="195" name="Google Shape;154;p18"/>
          <p:cNvSpPr txBox="1"/>
          <p:nvPr/>
        </p:nvSpPr>
        <p:spPr>
          <a:xfrm>
            <a:off x="3435550" y="1241250"/>
            <a:ext cx="2200800" cy="69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/>
          <a:p>
            <a:pPr algn="ctr">
              <a:lnSpc>
                <a:spcPct val="150000"/>
              </a:lnSpc>
              <a:defRPr sz="1300"/>
            </a:pPr>
            <a:r>
              <a:t>군 지역의 심각한 인구 감소</a:t>
            </a:r>
          </a:p>
          <a:p>
            <a:pPr algn="ctr">
              <a:lnSpc>
                <a:spcPct val="150000"/>
              </a:lnSpc>
              <a:defRPr sz="1300"/>
            </a:pPr>
            <a:r>
              <a:t>지역간 인구 불균형의 심화</a:t>
            </a:r>
          </a:p>
        </p:txBody>
      </p:sp>
      <p:grpSp>
        <p:nvGrpSpPr>
          <p:cNvPr id="198" name="Google Shape;155;p18"/>
          <p:cNvGrpSpPr/>
          <p:nvPr/>
        </p:nvGrpSpPr>
        <p:grpSpPr>
          <a:xfrm>
            <a:off x="3563650" y="2280299"/>
            <a:ext cx="4899000" cy="2222401"/>
            <a:chOff x="0" y="0"/>
            <a:chExt cx="4898999" cy="2222400"/>
          </a:xfrm>
        </p:grpSpPr>
        <p:sp>
          <p:nvSpPr>
            <p:cNvPr id="196" name="직사각형"/>
            <p:cNvSpPr/>
            <p:nvPr/>
          </p:nvSpPr>
          <p:spPr>
            <a:xfrm>
              <a:off x="0" y="-1"/>
              <a:ext cx="4899000" cy="22224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R="216357">
                <a:lnSpc>
                  <a:spcPct val="92000"/>
                </a:lnSpc>
                <a:spcBef>
                  <a:spcPts val="1000"/>
                </a:spcBef>
                <a:defRPr sz="700"/>
              </a:pPr>
            </a:p>
          </p:txBody>
        </p:sp>
        <p:sp>
          <p:nvSpPr>
            <p:cNvPr id="197" name="제16조의3(인구감소지역에 대한 지원)…"/>
            <p:cNvSpPr txBox="1"/>
            <p:nvPr/>
          </p:nvSpPr>
          <p:spPr>
            <a:xfrm>
              <a:off x="0" y="-1"/>
              <a:ext cx="4899000" cy="2222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normAutofit fontScale="100000" lnSpcReduction="0"/>
            </a:bodyPr>
            <a:lstStyle/>
            <a:p>
              <a:pPr marR="216357" indent="179999">
                <a:spcBef>
                  <a:spcPts val="500"/>
                </a:spcBef>
                <a:defRPr b="1" sz="700" u="sng">
                  <a:solidFill>
                    <a:srgbClr val="151594"/>
                  </a:solidFill>
                </a:defRPr>
              </a:pPr>
              <a:r>
                <a:t>제16조의3(인구감소지역에 대한 지원) </a:t>
              </a:r>
              <a:r>
                <a:rPr b="0" u="none">
                  <a:solidFill>
                    <a:srgbClr val="000000"/>
                  </a:solidFill>
                </a:rPr>
                <a:t>  </a:t>
              </a:r>
            </a:p>
            <a:p>
              <a:pPr marR="216357" indent="179999">
                <a:spcBef>
                  <a:spcPts val="500"/>
                </a:spcBef>
                <a:defRPr sz="700"/>
              </a:pPr>
              <a:r>
                <a:t>       ① 국가와 지방자치단체는 </a:t>
              </a:r>
              <a:r>
                <a:t>인구감소지역에 사회간접자본 정비, 교육ㆍ 문화ㆍ관광시설 확충, 농림ㆍ해양ㆍ수산 업 지원, 주택건설 및 개량, 산업단지 지정특례에 관한 사항 등에 관하여 대통령령으로 정하는 바에 따라 재정적ㆍ행정적 지원을 할 수 있다. </a:t>
              </a:r>
            </a:p>
            <a:p>
              <a:pPr marR="216357" indent="179999">
                <a:spcBef>
                  <a:spcPts val="500"/>
                </a:spcBef>
                <a:defRPr sz="700"/>
              </a:pPr>
              <a:r>
                <a:t>       ② 인구감소지역에 입주한 사업자는 다음 각 호의 승인ㆍ허가 신청 사무에 대한 지원을 제28조제2항에 따른 시ㆍ도 지역혁신지원단에 요구할 수 있다. 이 경우 시ㆍ도 지역혁신지원단은 대통령령으로 정하는 절차ㆍ방식에 따라 해당 사무를 지원하여야 한다. &lt;개정 2021. 12. 28.&gt; </a:t>
              </a:r>
              <a:br/>
              <a:r>
                <a:t>	1. 「건축법」 제11조에 따른 건축허가 및 같은 법 제22조에 따른 건축물의 사용승인</a:t>
              </a:r>
              <a:br/>
              <a:r>
                <a:t>	2. 「대기환경보전법」 제23조에 따른 대기오염물질배출시설의 설치 허가 </a:t>
              </a:r>
              <a:br/>
              <a:r>
                <a:t>	3. 「산업집적활성화 및 공장설립에 관한 법률」 제13조제1항에 따른 공장설립등의 승인 </a:t>
              </a:r>
              <a:br/>
              <a:r>
                <a:t>	4. 「중소기업창업 지원법」 제45조에 따른 공장 설립계획의 승인  </a:t>
              </a:r>
            </a:p>
            <a:p>
              <a:pPr marR="216357" indent="179999">
                <a:spcBef>
                  <a:spcPts val="500"/>
                </a:spcBef>
                <a:defRPr sz="700"/>
              </a:pPr>
              <a:r>
                <a:t>       ③ 인구감소지역에 입주한 사업자로부터 제2항 각 호의 승인ㆍ허가 신청을 받은 기관의 장은 다른 법령에도 불구하고 대통령령으로 정하는 기간 내에 이를 처리하여야 하며, 기간 내에 처리하지 아니한 경우에는 그 기간이 끝난 날의 다음 날에 승인ㆍ허가를 한 것으로 본다. [본조신설 2020. 12. 8.]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160;p19" descr="Google Shape;160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9449" y="1216149"/>
            <a:ext cx="4259952" cy="315415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Google Shape;161;p19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국가균형발전 특별법 &amp; 인구감소지역</a:t>
            </a:r>
          </a:p>
        </p:txBody>
      </p:sp>
      <p:sp>
        <p:nvSpPr>
          <p:cNvPr id="204" name="Google Shape;162;p19"/>
          <p:cNvSpPr txBox="1"/>
          <p:nvPr/>
        </p:nvSpPr>
        <p:spPr>
          <a:xfrm>
            <a:off x="1557199" y="4227249"/>
            <a:ext cx="24807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/>
          </a:lstStyle>
          <a:p>
            <a:pPr/>
            <a:r>
              <a:t>인구학적 특성만 반영된 지수</a:t>
            </a:r>
          </a:p>
        </p:txBody>
      </p:sp>
      <p:sp>
        <p:nvSpPr>
          <p:cNvPr id="205" name="Google Shape;163;p19"/>
          <p:cNvSpPr txBox="1"/>
          <p:nvPr/>
        </p:nvSpPr>
        <p:spPr>
          <a:xfrm>
            <a:off x="814824" y="1210475"/>
            <a:ext cx="3000001" cy="112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115000"/>
              </a:lnSpc>
              <a:defRPr b="1" sz="900">
                <a:solidFill>
                  <a:srgbClr val="1C1C1C"/>
                </a:solidFill>
              </a:defRPr>
            </a:pPr>
            <a:r>
              <a:t>국가균형발전 특별법</a:t>
            </a:r>
          </a:p>
          <a:p>
            <a:pPr>
              <a:lnSpc>
                <a:spcPct val="115000"/>
              </a:lnSpc>
            </a:pPr>
            <a:endParaRPr b="1" sz="900">
              <a:solidFill>
                <a:srgbClr val="1C1C1C"/>
              </a:solidFill>
            </a:endParaRPr>
          </a:p>
          <a:p>
            <a:pPr>
              <a:lnSpc>
                <a:spcPct val="115000"/>
              </a:lnSpc>
              <a:defRPr b="1" sz="900">
                <a:solidFill>
                  <a:srgbClr val="151594"/>
                </a:solidFill>
              </a:defRPr>
            </a:pPr>
            <a:r>
              <a:t>제2조(정의) </a:t>
            </a:r>
            <a:r>
              <a:rPr b="0">
                <a:solidFill>
                  <a:srgbClr val="444444"/>
                </a:solidFill>
              </a:rPr>
              <a:t> </a:t>
            </a:r>
            <a:r>
              <a:rPr b="0">
                <a:solidFill>
                  <a:srgbClr val="444444"/>
                </a:solidFill>
              </a:rPr>
              <a:t>“인구감소지역”이란 인구감소로 인한 지역소멸이 우려되는 시(특별시는 제외한다)ㆍ군ㆍ구를 대상</a:t>
            </a:r>
            <a:r>
              <a:rPr b="0">
                <a:solidFill>
                  <a:srgbClr val="444444"/>
                </a:solidFill>
              </a:rPr>
              <a:t>으로 출생률, 65세 이상 고령인구, 14세 이하 유소년인구 또는 생산가능인구 의 수 등을 고려하여 </a:t>
            </a:r>
            <a:r>
              <a:rPr b="0" u="sng">
                <a:solidFill>
                  <a:srgbClr val="005A84"/>
                </a:solidFill>
              </a:rPr>
              <a:t>대통령령</a:t>
            </a:r>
            <a:r>
              <a:rPr b="0">
                <a:solidFill>
                  <a:srgbClr val="444444"/>
                </a:solidFill>
              </a:rPr>
              <a:t>으로 정하는 지역을 말한다.</a:t>
            </a:r>
          </a:p>
        </p:txBody>
      </p:sp>
      <p:grpSp>
        <p:nvGrpSpPr>
          <p:cNvPr id="216" name="Google Shape;164;p19"/>
          <p:cNvGrpSpPr/>
          <p:nvPr/>
        </p:nvGrpSpPr>
        <p:grpSpPr>
          <a:xfrm>
            <a:off x="732024" y="2455249"/>
            <a:ext cx="3165601" cy="1664101"/>
            <a:chOff x="0" y="0"/>
            <a:chExt cx="3165599" cy="1664100"/>
          </a:xfrm>
        </p:grpSpPr>
        <p:grpSp>
          <p:nvGrpSpPr>
            <p:cNvPr id="212" name="Google Shape;165;p19"/>
            <p:cNvGrpSpPr/>
            <p:nvPr/>
          </p:nvGrpSpPr>
          <p:grpSpPr>
            <a:xfrm>
              <a:off x="0" y="0"/>
              <a:ext cx="3165600" cy="1664100"/>
              <a:chOff x="0" y="0"/>
              <a:chExt cx="3165600" cy="1664099"/>
            </a:xfrm>
          </p:grpSpPr>
          <p:grpSp>
            <p:nvGrpSpPr>
              <p:cNvPr id="208" name="Google Shape;166;p19"/>
              <p:cNvGrpSpPr/>
              <p:nvPr/>
            </p:nvGrpSpPr>
            <p:grpSpPr>
              <a:xfrm>
                <a:off x="-1" y="0"/>
                <a:ext cx="1582801" cy="1664100"/>
                <a:chOff x="0" y="0"/>
                <a:chExt cx="1582799" cy="1664099"/>
              </a:xfrm>
            </p:grpSpPr>
            <p:sp>
              <p:nvSpPr>
                <p:cNvPr id="206" name="직사각형"/>
                <p:cNvSpPr/>
                <p:nvPr/>
              </p:nvSpPr>
              <p:spPr>
                <a:xfrm>
                  <a:off x="0" y="0"/>
                  <a:ext cx="1582800" cy="1664100"/>
                </a:xfrm>
                <a:prstGeom prst="rect">
                  <a:avLst/>
                </a:prstGeom>
                <a:solidFill>
                  <a:srgbClr val="EEEE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50000"/>
                    </a:lnSpc>
                    <a:defRPr sz="1100"/>
                  </a:pPr>
                </a:p>
              </p:txBody>
            </p:sp>
            <p:sp>
              <p:nvSpPr>
                <p:cNvPr id="207" name="인구  감소…"/>
                <p:cNvSpPr txBox="1"/>
                <p:nvPr/>
              </p:nvSpPr>
              <p:spPr>
                <a:xfrm>
                  <a:off x="0" y="77732"/>
                  <a:ext cx="1582800" cy="15086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/>
                <a:p>
                  <a:pPr algn="r">
                    <a:lnSpc>
                      <a:spcPct val="150000"/>
                    </a:lnSpc>
                    <a:defRPr b="1" sz="1200"/>
                  </a:pPr>
                  <a:r>
                    <a:t>인구  감소</a:t>
                  </a:r>
                </a:p>
                <a:p>
                  <a:pPr marL="269998" indent="-165099">
                    <a:lnSpc>
                      <a:spcPct val="150000"/>
                    </a:lnSpc>
                    <a:spcBef>
                      <a:spcPts val="1000"/>
                    </a:spcBef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연평균인구증감율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인구밀도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청년순이동률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주간인구</a:t>
                  </a:r>
                </a:p>
              </p:txBody>
            </p:sp>
          </p:grpSp>
          <p:grpSp>
            <p:nvGrpSpPr>
              <p:cNvPr id="211" name="Google Shape;167;p19"/>
              <p:cNvGrpSpPr/>
              <p:nvPr/>
            </p:nvGrpSpPr>
            <p:grpSpPr>
              <a:xfrm>
                <a:off x="1582800" y="0"/>
                <a:ext cx="1582801" cy="1664100"/>
                <a:chOff x="0" y="0"/>
                <a:chExt cx="1582799" cy="1664099"/>
              </a:xfrm>
            </p:grpSpPr>
            <p:sp>
              <p:nvSpPr>
                <p:cNvPr id="209" name="직사각형"/>
                <p:cNvSpPr/>
                <p:nvPr/>
              </p:nvSpPr>
              <p:spPr>
                <a:xfrm>
                  <a:off x="0" y="0"/>
                  <a:ext cx="1582800" cy="1664100"/>
                </a:xfrm>
                <a:prstGeom prst="rect">
                  <a:avLst/>
                </a:prstGeom>
                <a:solidFill>
                  <a:srgbClr val="EEEEE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lnSpc>
                      <a:spcPct val="150000"/>
                    </a:lnSpc>
                    <a:defRPr sz="1100"/>
                  </a:pPr>
                </a:p>
              </p:txBody>
            </p:sp>
            <p:sp>
              <p:nvSpPr>
                <p:cNvPr id="210" name="지표…"/>
                <p:cNvSpPr txBox="1"/>
                <p:nvPr/>
              </p:nvSpPr>
              <p:spPr>
                <a:xfrm>
                  <a:off x="0" y="73161"/>
                  <a:ext cx="1582800" cy="151777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/>
                <a:p>
                  <a:pPr>
                    <a:lnSpc>
                      <a:spcPct val="150000"/>
                    </a:lnSpc>
                    <a:defRPr b="1" sz="1200"/>
                  </a:pPr>
                  <a:r>
                    <a:t> 지표</a:t>
                  </a:r>
                  <a:endParaRPr sz="1300"/>
                </a:p>
                <a:p>
                  <a:pPr marL="269998" indent="-165099">
                    <a:lnSpc>
                      <a:spcPct val="150000"/>
                    </a:lnSpc>
                    <a:spcBef>
                      <a:spcPts val="1000"/>
                    </a:spcBef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고령화 비율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유소년 비율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조출생률</a:t>
                  </a:r>
                </a:p>
                <a:p>
                  <a:pPr marL="269998" indent="-165099">
                    <a:lnSpc>
                      <a:spcPct val="150000"/>
                    </a:lnSpc>
                    <a:buClr>
                      <a:srgbClr val="000000"/>
                    </a:buClr>
                    <a:buSzPts val="1100"/>
                    <a:buFont typeface="Arial"/>
                    <a:buChar char="●"/>
                    <a:defRPr sz="1100"/>
                  </a:pPr>
                  <a:r>
                    <a:t>재정자립도</a:t>
                  </a:r>
                </a:p>
              </p:txBody>
            </p:sp>
          </p:grpSp>
        </p:grpSp>
        <p:grpSp>
          <p:nvGrpSpPr>
            <p:cNvPr id="215" name="Google Shape;168;p19"/>
            <p:cNvGrpSpPr/>
            <p:nvPr/>
          </p:nvGrpSpPr>
          <p:grpSpPr>
            <a:xfrm>
              <a:off x="0" y="-1"/>
              <a:ext cx="3165600" cy="400201"/>
              <a:chOff x="0" y="0"/>
              <a:chExt cx="3165599" cy="400200"/>
            </a:xfrm>
          </p:grpSpPr>
          <p:sp>
            <p:nvSpPr>
              <p:cNvPr id="213" name="직사각형"/>
              <p:cNvSpPr/>
              <p:nvPr/>
            </p:nvSpPr>
            <p:spPr>
              <a:xfrm>
                <a:off x="0" y="-1"/>
                <a:ext cx="3165600" cy="400202"/>
              </a:xfrm>
              <a:prstGeom prst="rect">
                <a:avLst/>
              </a:prstGeom>
              <a:solidFill>
                <a:srgbClr val="EEEEE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/>
                </a:pPr>
              </a:p>
            </p:txBody>
          </p:sp>
          <p:sp>
            <p:nvSpPr>
              <p:cNvPr id="214" name="인구 감소 지표"/>
              <p:cNvSpPr txBox="1"/>
              <p:nvPr/>
            </p:nvSpPr>
            <p:spPr>
              <a:xfrm>
                <a:off x="0" y="725"/>
                <a:ext cx="3165600" cy="3987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/>
                </a:lvl1pPr>
              </a:lstStyle>
              <a:p>
                <a:pPr/>
                <a:r>
                  <a:t>인구 감소 지표</a:t>
                </a:r>
              </a:p>
            </p:txBody>
          </p:sp>
        </p:grpSp>
      </p:grpSp>
      <p:sp>
        <p:nvSpPr>
          <p:cNvPr id="217" name="Google Shape;169;p19"/>
          <p:cNvSpPr/>
          <p:nvPr/>
        </p:nvSpPr>
        <p:spPr>
          <a:xfrm>
            <a:off x="881000" y="4288625"/>
            <a:ext cx="676201" cy="276001"/>
          </a:xfrm>
          <a:prstGeom prst="rightArrow">
            <a:avLst>
              <a:gd name="adj1" fmla="val 47093"/>
              <a:gd name="adj2" fmla="val 64718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174;p20"/>
          <p:cNvGrpSpPr/>
          <p:nvPr/>
        </p:nvGrpSpPr>
        <p:grpSpPr>
          <a:xfrm>
            <a:off x="1354799" y="2278049"/>
            <a:ext cx="1844376" cy="2447501"/>
            <a:chOff x="0" y="0"/>
            <a:chExt cx="1844375" cy="2447499"/>
          </a:xfrm>
        </p:grpSpPr>
        <p:grpSp>
          <p:nvGrpSpPr>
            <p:cNvPr id="223" name="Google Shape;175;p20"/>
            <p:cNvGrpSpPr/>
            <p:nvPr/>
          </p:nvGrpSpPr>
          <p:grpSpPr>
            <a:xfrm>
              <a:off x="0" y="0"/>
              <a:ext cx="1844376" cy="667975"/>
              <a:chOff x="0" y="0"/>
              <a:chExt cx="1844374" cy="667974"/>
            </a:xfrm>
          </p:grpSpPr>
          <p:sp>
            <p:nvSpPr>
              <p:cNvPr id="219" name="Google Shape;176;p20"/>
              <p:cNvSpPr/>
              <p:nvPr/>
            </p:nvSpPr>
            <p:spPr>
              <a:xfrm>
                <a:off x="0" y="0"/>
                <a:ext cx="1759201" cy="594000"/>
              </a:xfrm>
              <a:prstGeom prst="rect">
                <a:avLst/>
              </a:prstGeom>
              <a:solidFill>
                <a:srgbClr val="434343">
                  <a:alpha val="93340"/>
                </a:srgbClr>
              </a:solidFill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22" name="Google Shape;177;p20"/>
              <p:cNvGrpSpPr/>
              <p:nvPr/>
            </p:nvGrpSpPr>
            <p:grpSpPr>
              <a:xfrm>
                <a:off x="85175" y="73975"/>
                <a:ext cx="1759201" cy="594000"/>
                <a:chOff x="0" y="0"/>
                <a:chExt cx="1759199" cy="593999"/>
              </a:xfrm>
            </p:grpSpPr>
            <p:sp>
              <p:nvSpPr>
                <p:cNvPr id="220" name="직사각형"/>
                <p:cNvSpPr/>
                <p:nvPr/>
              </p:nvSpPr>
              <p:spPr>
                <a:xfrm>
                  <a:off x="0" y="0"/>
                  <a:ext cx="1759200" cy="594000"/>
                </a:xfrm>
                <a:prstGeom prst="rect">
                  <a:avLst/>
                </a:prstGeom>
                <a:solidFill>
                  <a:srgbClr val="FFFFFF"/>
                </a:solidFill>
                <a:ln w="9525" cap="flat">
                  <a:solidFill>
                    <a:schemeClr val="accent2">
                      <a:lumOff val="21764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/>
                  </a:pPr>
                </a:p>
              </p:txBody>
            </p:sp>
            <p:sp>
              <p:nvSpPr>
                <p:cNvPr id="221" name="경제적 특성"/>
                <p:cNvSpPr txBox="1"/>
                <p:nvPr/>
              </p:nvSpPr>
              <p:spPr>
                <a:xfrm>
                  <a:off x="4762" y="97625"/>
                  <a:ext cx="1749676" cy="3987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ctr">
                    <a:defRPr b="1"/>
                  </a:lvl1pPr>
                </a:lstStyle>
                <a:p>
                  <a:pPr/>
                  <a:r>
                    <a:t>경제적 특성</a:t>
                  </a:r>
                </a:p>
              </p:txBody>
            </p:sp>
          </p:grpSp>
        </p:grpSp>
        <p:sp>
          <p:nvSpPr>
            <p:cNvPr id="224" name="Google Shape;178;p20"/>
            <p:cNvSpPr/>
            <p:nvPr/>
          </p:nvSpPr>
          <p:spPr>
            <a:xfrm flipH="1">
              <a:off x="67249" y="49300"/>
              <a:ext cx="1" cy="2398200"/>
            </a:xfrm>
            <a:prstGeom prst="line">
              <a:avLst/>
            </a:prstGeom>
            <a:noFill/>
            <a:ln w="2857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32" name="Google Shape;179;p20"/>
          <p:cNvGrpSpPr/>
          <p:nvPr/>
        </p:nvGrpSpPr>
        <p:grpSpPr>
          <a:xfrm>
            <a:off x="3530413" y="3024900"/>
            <a:ext cx="1844376" cy="1661575"/>
            <a:chOff x="0" y="0"/>
            <a:chExt cx="1844375" cy="1661573"/>
          </a:xfrm>
        </p:grpSpPr>
        <p:grpSp>
          <p:nvGrpSpPr>
            <p:cNvPr id="230" name="Google Shape;180;p20"/>
            <p:cNvGrpSpPr/>
            <p:nvPr/>
          </p:nvGrpSpPr>
          <p:grpSpPr>
            <a:xfrm>
              <a:off x="0" y="0"/>
              <a:ext cx="1844376" cy="667975"/>
              <a:chOff x="0" y="0"/>
              <a:chExt cx="1844374" cy="667974"/>
            </a:xfrm>
          </p:grpSpPr>
          <p:sp>
            <p:nvSpPr>
              <p:cNvPr id="226" name="Google Shape;181;p20"/>
              <p:cNvSpPr/>
              <p:nvPr/>
            </p:nvSpPr>
            <p:spPr>
              <a:xfrm>
                <a:off x="0" y="-1"/>
                <a:ext cx="1759201" cy="594001"/>
              </a:xfrm>
              <a:prstGeom prst="rect">
                <a:avLst/>
              </a:prstGeom>
              <a:solidFill>
                <a:srgbClr val="434343">
                  <a:alpha val="93340"/>
                </a:srgbClr>
              </a:solidFill>
              <a:ln w="952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grpSp>
            <p:nvGrpSpPr>
              <p:cNvPr id="229" name="Google Shape;182;p20"/>
              <p:cNvGrpSpPr/>
              <p:nvPr/>
            </p:nvGrpSpPr>
            <p:grpSpPr>
              <a:xfrm>
                <a:off x="85175" y="73974"/>
                <a:ext cx="1759201" cy="594000"/>
                <a:chOff x="0" y="0"/>
                <a:chExt cx="1759199" cy="593999"/>
              </a:xfrm>
            </p:grpSpPr>
            <p:sp>
              <p:nvSpPr>
                <p:cNvPr id="227" name="직사각형"/>
                <p:cNvSpPr/>
                <p:nvPr/>
              </p:nvSpPr>
              <p:spPr>
                <a:xfrm>
                  <a:off x="0" y="-1"/>
                  <a:ext cx="1759200" cy="594001"/>
                </a:xfrm>
                <a:prstGeom prst="rect">
                  <a:avLst/>
                </a:prstGeom>
                <a:solidFill>
                  <a:srgbClr val="FFFFFF"/>
                </a:solidFill>
                <a:ln w="9525" cap="flat">
                  <a:solidFill>
                    <a:schemeClr val="accent2">
                      <a:lumOff val="21764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>
                    <a:defRPr b="1"/>
                  </a:pPr>
                </a:p>
              </p:txBody>
            </p:sp>
            <p:sp>
              <p:nvSpPr>
                <p:cNvPr id="228" name="사회적 특성"/>
                <p:cNvSpPr txBox="1"/>
                <p:nvPr/>
              </p:nvSpPr>
              <p:spPr>
                <a:xfrm>
                  <a:off x="4762" y="97624"/>
                  <a:ext cx="1749676" cy="39875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ctr">
                    <a:defRPr b="1"/>
                  </a:lvl1pPr>
                </a:lstStyle>
                <a:p>
                  <a:pPr/>
                  <a:r>
                    <a:t>사회적 특성</a:t>
                  </a:r>
                </a:p>
              </p:txBody>
            </p:sp>
          </p:grpSp>
        </p:grpSp>
        <p:sp>
          <p:nvSpPr>
            <p:cNvPr id="231" name="Google Shape;183;p20"/>
            <p:cNvSpPr/>
            <p:nvPr/>
          </p:nvSpPr>
          <p:spPr>
            <a:xfrm flipH="1">
              <a:off x="66999" y="469075"/>
              <a:ext cx="1" cy="1192500"/>
            </a:xfrm>
            <a:prstGeom prst="line">
              <a:avLst/>
            </a:prstGeom>
            <a:noFill/>
            <a:ln w="28575" cap="flat">
              <a:solidFill>
                <a:schemeClr val="accent2">
                  <a:lumOff val="21764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33" name="Google Shape;184;p20"/>
          <p:cNvSpPr txBox="1"/>
          <p:nvPr/>
        </p:nvSpPr>
        <p:spPr>
          <a:xfrm>
            <a:off x="1237137" y="3070422"/>
            <a:ext cx="2229902" cy="1616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1/2/3차 산업 비율</a:t>
            </a:r>
          </a:p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제조업 비율</a:t>
            </a:r>
          </a:p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고용률</a:t>
            </a:r>
          </a:p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경제활동인구 수</a:t>
            </a:r>
          </a:p>
        </p:txBody>
      </p:sp>
      <p:grpSp>
        <p:nvGrpSpPr>
          <p:cNvPr id="242" name="Google Shape;185;p20"/>
          <p:cNvGrpSpPr/>
          <p:nvPr/>
        </p:nvGrpSpPr>
        <p:grpSpPr>
          <a:xfrm>
            <a:off x="5686950" y="2266749"/>
            <a:ext cx="3030301" cy="2419726"/>
            <a:chOff x="0" y="0"/>
            <a:chExt cx="3030300" cy="2419724"/>
          </a:xfrm>
        </p:grpSpPr>
        <p:grpSp>
          <p:nvGrpSpPr>
            <p:cNvPr id="240" name="Google Shape;186;p20"/>
            <p:cNvGrpSpPr/>
            <p:nvPr/>
          </p:nvGrpSpPr>
          <p:grpSpPr>
            <a:xfrm>
              <a:off x="175599" y="-1"/>
              <a:ext cx="1840276" cy="2419726"/>
              <a:chOff x="0" y="0"/>
              <a:chExt cx="1840275" cy="2419724"/>
            </a:xfrm>
          </p:grpSpPr>
          <p:grpSp>
            <p:nvGrpSpPr>
              <p:cNvPr id="238" name="Google Shape;187;p20"/>
              <p:cNvGrpSpPr/>
              <p:nvPr/>
            </p:nvGrpSpPr>
            <p:grpSpPr>
              <a:xfrm>
                <a:off x="0" y="-1"/>
                <a:ext cx="1840276" cy="651776"/>
                <a:chOff x="0" y="0"/>
                <a:chExt cx="1840274" cy="651774"/>
              </a:xfrm>
            </p:grpSpPr>
            <p:sp>
              <p:nvSpPr>
                <p:cNvPr id="234" name="Google Shape;188;p20"/>
                <p:cNvSpPr/>
                <p:nvPr/>
              </p:nvSpPr>
              <p:spPr>
                <a:xfrm>
                  <a:off x="0" y="0"/>
                  <a:ext cx="1759201" cy="594000"/>
                </a:xfrm>
                <a:prstGeom prst="rect">
                  <a:avLst/>
                </a:prstGeom>
                <a:solidFill>
                  <a:srgbClr val="434343">
                    <a:alpha val="93340"/>
                  </a:srgbClr>
                </a:solidFill>
                <a:ln w="9525" cap="flat">
                  <a:solidFill>
                    <a:schemeClr val="accent2">
                      <a:lumOff val="21764"/>
                    </a:schemeClr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/>
                </a:p>
              </p:txBody>
            </p:sp>
            <p:grpSp>
              <p:nvGrpSpPr>
                <p:cNvPr id="237" name="Google Shape;189;p20"/>
                <p:cNvGrpSpPr/>
                <p:nvPr/>
              </p:nvGrpSpPr>
              <p:grpSpPr>
                <a:xfrm>
                  <a:off x="81075" y="57775"/>
                  <a:ext cx="1759201" cy="594000"/>
                  <a:chOff x="0" y="0"/>
                  <a:chExt cx="1759199" cy="593999"/>
                </a:xfrm>
              </p:grpSpPr>
              <p:sp>
                <p:nvSpPr>
                  <p:cNvPr id="235" name="직사각형"/>
                  <p:cNvSpPr/>
                  <p:nvPr/>
                </p:nvSpPr>
                <p:spPr>
                  <a:xfrm>
                    <a:off x="0" y="0"/>
                    <a:ext cx="1759200" cy="594000"/>
                  </a:xfrm>
                  <a:prstGeom prst="rect">
                    <a:avLst/>
                  </a:prstGeom>
                  <a:solidFill>
                    <a:srgbClr val="FFFFFF"/>
                  </a:solidFill>
                  <a:ln w="9525" cap="flat">
                    <a:solidFill>
                      <a:schemeClr val="accent2">
                        <a:lumOff val="21764"/>
                      </a:schemeClr>
                    </a:solidFill>
                    <a:prstDash val="solid"/>
                    <a:round/>
                  </a:ln>
                  <a:effectLst/>
                </p:spPr>
                <p:txBody>
                  <a:bodyPr wrap="square" lIns="0" tIns="0" rIns="0" bIns="0" numCol="1" anchor="ctr">
                    <a:noAutofit/>
                  </a:bodyPr>
                  <a:lstStyle/>
                  <a:p>
                    <a:pPr algn="ctr">
                      <a:defRPr b="1"/>
                    </a:pPr>
                  </a:p>
                </p:txBody>
              </p:sp>
              <p:sp>
                <p:nvSpPr>
                  <p:cNvPr id="236" name="환경적 특성"/>
                  <p:cNvSpPr txBox="1"/>
                  <p:nvPr/>
                </p:nvSpPr>
                <p:spPr>
                  <a:xfrm>
                    <a:off x="4762" y="97625"/>
                    <a:ext cx="1749676" cy="39875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91424" tIns="91424" rIns="91424" bIns="91424" numCol="1" anchor="ctr">
                    <a:spAutoFit/>
                  </a:bodyPr>
                  <a:lstStyle>
                    <a:lvl1pPr algn="ctr">
                      <a:defRPr b="1"/>
                    </a:lvl1pPr>
                  </a:lstStyle>
                  <a:p>
                    <a:pPr/>
                    <a:r>
                      <a:t>환경적 특성</a:t>
                    </a:r>
                  </a:p>
                </p:txBody>
              </p:sp>
            </p:grpSp>
          </p:grpSp>
          <p:sp>
            <p:nvSpPr>
              <p:cNvPr id="239" name="Google Shape;190;p20"/>
              <p:cNvSpPr/>
              <p:nvPr/>
            </p:nvSpPr>
            <p:spPr>
              <a:xfrm flipH="1">
                <a:off x="67375" y="109724"/>
                <a:ext cx="1" cy="2310001"/>
              </a:xfrm>
              <a:prstGeom prst="line">
                <a:avLst/>
              </a:prstGeom>
              <a:noFill/>
              <a:ln w="28575" cap="flat">
                <a:solidFill>
                  <a:schemeClr val="accent2">
                    <a:lumOff val="2176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241" name="Google Shape;191;p20"/>
            <p:cNvSpPr txBox="1"/>
            <p:nvPr/>
          </p:nvSpPr>
          <p:spPr>
            <a:xfrm>
              <a:off x="-1" y="786270"/>
              <a:ext cx="3030301" cy="16214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b">
              <a:spAutoFit/>
            </a:bodyPr>
            <a:lstStyle/>
            <a:p>
              <a:pPr marL="457200" indent="-182924">
                <a:lnSpc>
                  <a:spcPct val="200000"/>
                </a:lnSpc>
                <a:buClr>
                  <a:srgbClr val="000000"/>
                </a:buClr>
                <a:buSzPts val="1300"/>
                <a:buFont typeface="Arial"/>
                <a:buChar char="●"/>
                <a:defRPr sz="1300"/>
              </a:pPr>
              <a:r>
                <a:t>병원 수</a:t>
              </a:r>
            </a:p>
            <a:p>
              <a:pPr marL="457200" indent="-182924">
                <a:lnSpc>
                  <a:spcPct val="200000"/>
                </a:lnSpc>
                <a:buClr>
                  <a:srgbClr val="000000"/>
                </a:buClr>
                <a:buSzPts val="1300"/>
                <a:buFont typeface="Arial"/>
                <a:buChar char="●"/>
                <a:defRPr sz="1300"/>
              </a:pPr>
              <a:r>
                <a:t>베이커리 매장 수</a:t>
              </a:r>
            </a:p>
            <a:p>
              <a:pPr marL="457200" indent="-182924">
                <a:lnSpc>
                  <a:spcPct val="200000"/>
                </a:lnSpc>
                <a:buClr>
                  <a:srgbClr val="000000"/>
                </a:buClr>
                <a:buSzPts val="1300"/>
                <a:buFont typeface="Arial"/>
                <a:buChar char="●"/>
                <a:defRPr sz="1300"/>
              </a:pPr>
              <a:r>
                <a:t>도시면적 대비 산지면적</a:t>
              </a:r>
            </a:p>
            <a:p>
              <a:pPr marL="457200" indent="-182924">
                <a:lnSpc>
                  <a:spcPct val="200000"/>
                </a:lnSpc>
                <a:buClr>
                  <a:srgbClr val="000000"/>
                </a:buClr>
                <a:buSzPts val="1300"/>
                <a:buFont typeface="Arial"/>
                <a:buChar char="●"/>
                <a:defRPr sz="1300"/>
              </a:pPr>
              <a:r>
                <a:t>KTX역과의 거리</a:t>
              </a:r>
            </a:p>
          </p:txBody>
        </p:sp>
      </p:grpSp>
      <p:sp>
        <p:nvSpPr>
          <p:cNvPr id="243" name="Google Shape;192;p20"/>
          <p:cNvSpPr txBox="1"/>
          <p:nvPr/>
        </p:nvSpPr>
        <p:spPr>
          <a:xfrm>
            <a:off x="3410975" y="3856186"/>
            <a:ext cx="2229901" cy="79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b">
            <a:spAutoFit/>
          </a:bodyPr>
          <a:lstStyle/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빈집 비율</a:t>
            </a:r>
          </a:p>
          <a:p>
            <a:pPr marL="457200" indent="-182924">
              <a:lnSpc>
                <a:spcPct val="200000"/>
              </a:lnSpc>
              <a:buClr>
                <a:srgbClr val="000000"/>
              </a:buClr>
              <a:buSzPts val="1300"/>
              <a:buFont typeface="Arial"/>
              <a:buChar char="●"/>
              <a:defRPr sz="1300"/>
            </a:pPr>
            <a:r>
              <a:t>1인 가구 수</a:t>
            </a:r>
          </a:p>
        </p:txBody>
      </p:sp>
      <p:sp>
        <p:nvSpPr>
          <p:cNvPr id="244" name="Google Shape;193;p20"/>
          <p:cNvSpPr/>
          <p:nvPr/>
        </p:nvSpPr>
        <p:spPr>
          <a:xfrm>
            <a:off x="1525013" y="1088551"/>
            <a:ext cx="6001800" cy="971700"/>
          </a:xfrm>
          <a:prstGeom prst="rect">
            <a:avLst/>
          </a:prstGeom>
          <a:solidFill>
            <a:srgbClr val="434343">
              <a:alpha val="9334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grpSp>
        <p:nvGrpSpPr>
          <p:cNvPr id="247" name="Google Shape;194;p20"/>
          <p:cNvGrpSpPr/>
          <p:nvPr/>
        </p:nvGrpSpPr>
        <p:grpSpPr>
          <a:xfrm>
            <a:off x="1751225" y="1225500"/>
            <a:ext cx="5549401" cy="697801"/>
            <a:chOff x="0" y="0"/>
            <a:chExt cx="5549400" cy="697799"/>
          </a:xfrm>
        </p:grpSpPr>
        <p:sp>
          <p:nvSpPr>
            <p:cNvPr id="245" name="직사각형"/>
            <p:cNvSpPr/>
            <p:nvPr/>
          </p:nvSpPr>
          <p:spPr>
            <a:xfrm>
              <a:off x="-1" y="0"/>
              <a:ext cx="5549402" cy="697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b="1" sz="1500"/>
              </a:pPr>
            </a:p>
          </p:txBody>
        </p:sp>
        <p:sp>
          <p:nvSpPr>
            <p:cNvPr id="246" name="행정안전부, 인구감소지수 = 인구학적 특성"/>
            <p:cNvSpPr txBox="1"/>
            <p:nvPr/>
          </p:nvSpPr>
          <p:spPr>
            <a:xfrm>
              <a:off x="-1" y="136824"/>
              <a:ext cx="5549402" cy="424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1500"/>
              </a:lvl1pPr>
            </a:lstStyle>
            <a:p>
              <a:pPr/>
              <a:r>
                <a:t>행정안전부, 인구감소지수 = 인구학적 특성</a:t>
              </a:r>
            </a:p>
          </p:txBody>
        </p:sp>
      </p:grpSp>
      <p:sp>
        <p:nvSpPr>
          <p:cNvPr id="248" name="Google Shape;195;p20"/>
          <p:cNvSpPr/>
          <p:nvPr/>
        </p:nvSpPr>
        <p:spPr>
          <a:xfrm>
            <a:off x="4394181" y="2330022"/>
            <a:ext cx="263463" cy="288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640"/>
                </a:moveTo>
                <a:lnTo>
                  <a:pt x="7344" y="7640"/>
                </a:lnTo>
                <a:lnTo>
                  <a:pt x="7344" y="0"/>
                </a:lnTo>
                <a:lnTo>
                  <a:pt x="14256" y="0"/>
                </a:lnTo>
                <a:lnTo>
                  <a:pt x="14256" y="7640"/>
                </a:lnTo>
                <a:lnTo>
                  <a:pt x="21600" y="7640"/>
                </a:lnTo>
                <a:lnTo>
                  <a:pt x="21600" y="13960"/>
                </a:lnTo>
                <a:lnTo>
                  <a:pt x="14256" y="13960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3960"/>
                </a:lnTo>
                <a:lnTo>
                  <a:pt x="0" y="1396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249" name="Google Shape;197;p20"/>
          <p:cNvSpPr txBox="1"/>
          <p:nvPr/>
        </p:nvSpPr>
        <p:spPr>
          <a:xfrm>
            <a:off x="645749" y="522700"/>
            <a:ext cx="5805902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/>
            <a:r>
              <a:t>인구감소지역의 인구학적 특성에 추가 특성을 더해 재분석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